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Lst>
  <p:notesMasterIdLst>
    <p:notesMasterId r:id="rId27"/>
  </p:notesMasterIdLst>
  <p:sldIdLst>
    <p:sldId id="256" r:id="rId5"/>
    <p:sldId id="276" r:id="rId6"/>
    <p:sldId id="279" r:id="rId7"/>
    <p:sldId id="477" r:id="rId8"/>
    <p:sldId id="436" r:id="rId9"/>
    <p:sldId id="485" r:id="rId10"/>
    <p:sldId id="486" r:id="rId11"/>
    <p:sldId id="488" r:id="rId12"/>
    <p:sldId id="487" r:id="rId13"/>
    <p:sldId id="471" r:id="rId14"/>
    <p:sldId id="472" r:id="rId15"/>
    <p:sldId id="489" r:id="rId16"/>
    <p:sldId id="490" r:id="rId17"/>
    <p:sldId id="467" r:id="rId18"/>
    <p:sldId id="476" r:id="rId19"/>
    <p:sldId id="482" r:id="rId20"/>
    <p:sldId id="484" r:id="rId21"/>
    <p:sldId id="431" r:id="rId22"/>
    <p:sldId id="412" r:id="rId23"/>
    <p:sldId id="277" r:id="rId24"/>
    <p:sldId id="278" r:id="rId25"/>
    <p:sldId id="274" r:id="rId26"/>
  </p:sldIdLst>
  <p:sldSz cx="12192000" cy="6858000"/>
  <p:notesSz cx="7010400" cy="9296400"/>
  <p:embeddedFontLst>
    <p:embeddedFont>
      <p:font typeface="Calibri" panose="020F0502020204030204" pitchFamily="34" charset="0"/>
      <p:regular r:id="rId28"/>
      <p:bold r:id="rId29"/>
      <p:italic r:id="rId30"/>
      <p:boldItalic r:id="rId31"/>
    </p:embeddedFont>
    <p:embeddedFont>
      <p:font typeface="Corbel" panose="020B0503020204020204" pitchFamily="34" charset="0"/>
      <p:regular r:id="rId32"/>
      <p:bold r:id="rId33"/>
      <p:italic r:id="rId34"/>
      <p:boldItalic r:id="rId35"/>
    </p:embeddedFont>
    <p:embeddedFont>
      <p:font typeface="Open Sans"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6">
          <p15:clr>
            <a:srgbClr val="A4A3A4"/>
          </p15:clr>
        </p15:guide>
        <p15:guide id="2" pos="3840">
          <p15:clr>
            <a:srgbClr val="A4A3A4"/>
          </p15:clr>
        </p15:guide>
        <p15:guide id="3" pos="3936">
          <p15:clr>
            <a:srgbClr val="9AA0A6"/>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hL0gx5cLMUESswErmQ/GF9xKgu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82"/>
    <p:restoredTop sz="87972"/>
  </p:normalViewPr>
  <p:slideViewPr>
    <p:cSldViewPr snapToGrid="0">
      <p:cViewPr varScale="1">
        <p:scale>
          <a:sx n="100" d="100"/>
          <a:sy n="100" d="100"/>
        </p:scale>
        <p:origin x="192" y="90"/>
      </p:cViewPr>
      <p:guideLst>
        <p:guide orient="horz" pos="2136"/>
        <p:guide pos="3840"/>
        <p:guide pos="3936"/>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54"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56"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160" name="Google Shape;160;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1</a:t>
            </a:fld>
            <a:endParaRPr>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3a956ef8ba_1_7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g13a956ef8ba_1_7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829529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3a956ef8ba_1_7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g13a956ef8ba_1_7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087983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3a956ef8ba_1_7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g13a956ef8ba_1_7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905700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3a956ef8ba_1_7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g13a956ef8ba_1_7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66187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06403371c9_0_108: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15" name="Google Shape;515;g106403371c9_0_10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2511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286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1786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5146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06403371c9_0_108: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15" name="Google Shape;515;g106403371c9_0_10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7162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06403371c9_0_1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106403371c9_0_13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32751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27232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5" name="Google Shape;205;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3134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6280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3a956ef8ba_1_1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69" name="Google Shape;469;g13a956ef8ba_1_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06403371c9_0_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106403371c9_0_2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6353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68" name="Google Shape;168;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1868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379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78425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14809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50732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61615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1_Text + Image">
  <p:cSld name="01_Text + Image">
    <p:spTree>
      <p:nvGrpSpPr>
        <p:cNvPr id="1" name="Shape 96"/>
        <p:cNvGrpSpPr/>
        <p:nvPr/>
      </p:nvGrpSpPr>
      <p:grpSpPr>
        <a:xfrm>
          <a:off x="0" y="0"/>
          <a:ext cx="0" cy="0"/>
          <a:chOff x="0" y="0"/>
          <a:chExt cx="0" cy="0"/>
        </a:xfrm>
      </p:grpSpPr>
      <p:sp>
        <p:nvSpPr>
          <p:cNvPr id="97" name="Google Shape;97;p30"/>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4400"/>
              <a:buFont typeface="Corbel"/>
              <a:buNone/>
              <a:defRPr b="0" i="0">
                <a:solidFill>
                  <a:srgbClr val="262626"/>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0"/>
          <p:cNvSpPr txBox="1">
            <a:spLocks noGrp="1"/>
          </p:cNvSpPr>
          <p:nvPr>
            <p:ph type="body" idx="1"/>
          </p:nvPr>
        </p:nvSpPr>
        <p:spPr>
          <a:xfrm>
            <a:off x="2303319" y="1818409"/>
            <a:ext cx="4156363" cy="4416136"/>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b="0" i="0">
                <a:solidFill>
                  <a:srgbClr val="262626"/>
                </a:solidFill>
                <a:latin typeface="Calibri"/>
                <a:ea typeface="Calibri"/>
                <a:cs typeface="Calibri"/>
                <a:sym typeface="Calibri"/>
              </a:defRPr>
            </a:lvl1pPr>
            <a:lvl2pPr marL="914400" lvl="1" indent="-330200" algn="l">
              <a:lnSpc>
                <a:spcPct val="90000"/>
              </a:lnSpc>
              <a:spcBef>
                <a:spcPts val="200"/>
              </a:spcBef>
              <a:spcAft>
                <a:spcPts val="0"/>
              </a:spcAft>
              <a:buSzPts val="1600"/>
              <a:buChar char="•"/>
              <a:defRPr>
                <a:solidFill>
                  <a:srgbClr val="262626"/>
                </a:solidFill>
              </a:defRPr>
            </a:lvl2pPr>
            <a:lvl3pPr marL="1371600" lvl="2" indent="-320039" algn="l">
              <a:lnSpc>
                <a:spcPct val="90000"/>
              </a:lnSpc>
              <a:spcBef>
                <a:spcPts val="400"/>
              </a:spcBef>
              <a:spcAft>
                <a:spcPts val="0"/>
              </a:spcAft>
              <a:buSzPts val="1440"/>
              <a:buChar char="•"/>
              <a:defRPr>
                <a:solidFill>
                  <a:srgbClr val="262626"/>
                </a:solidFill>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99" name="Google Shape;99;p30"/>
          <p:cNvSpPr>
            <a:spLocks noGrp="1"/>
          </p:cNvSpPr>
          <p:nvPr>
            <p:ph type="pic" idx="2"/>
          </p:nvPr>
        </p:nvSpPr>
        <p:spPr>
          <a:xfrm>
            <a:off x="6771409" y="1818409"/>
            <a:ext cx="4675909" cy="4416136"/>
          </a:xfrm>
          <a:prstGeom prst="rect">
            <a:avLst/>
          </a:prstGeom>
          <a:noFill/>
          <a:ln>
            <a:noFill/>
          </a:ln>
        </p:spPr>
      </p:sp>
    </p:spTree>
  </p:cSld>
  <p:clrMapOvr>
    <a:masterClrMapping/>
  </p:clrMapOvr>
  <p:extLst>
    <p:ext uri="{DCECCB84-F9BA-43D5-87BE-67443E8EF086}">
      <p15:sldGuideLst xmlns:p15="http://schemas.microsoft.com/office/powerpoint/2012/main">
        <p15:guide id="1" pos="62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0"/>
        <p:cNvGrpSpPr/>
        <p:nvPr/>
      </p:nvGrpSpPr>
      <p:grpSpPr>
        <a:xfrm>
          <a:off x="0" y="0"/>
          <a:ext cx="0" cy="0"/>
          <a:chOff x="0" y="0"/>
          <a:chExt cx="0" cy="0"/>
        </a:xfrm>
      </p:grpSpPr>
      <p:sp>
        <p:nvSpPr>
          <p:cNvPr id="101" name="Google Shape;101;p45"/>
          <p:cNvSpPr/>
          <p:nvPr/>
        </p:nvSpPr>
        <p:spPr>
          <a:xfrm>
            <a:off x="231140" y="243840"/>
            <a:ext cx="11724640" cy="6377939"/>
          </a:xfrm>
          <a:prstGeom prst="rect">
            <a:avLst/>
          </a:prstGeom>
          <a:solidFill>
            <a:srgbClr val="003A4E"/>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2" name="Google Shape;102;p45"/>
          <p:cNvSpPr txBox="1">
            <a:spLocks noGrp="1"/>
          </p:cNvSpPr>
          <p:nvPr>
            <p:ph type="ctrTitle"/>
          </p:nvPr>
        </p:nvSpPr>
        <p:spPr>
          <a:xfrm>
            <a:off x="1109980" y="882376"/>
            <a:ext cx="9966960" cy="2926080"/>
          </a:xfrm>
          <a:prstGeom prst="rect">
            <a:avLst/>
          </a:prstGeom>
          <a:noFill/>
          <a:ln>
            <a:noFill/>
          </a:ln>
        </p:spPr>
        <p:txBody>
          <a:bodyPr spcFirstLastPara="1" wrap="square" lIns="91425" tIns="45700" rIns="91425" bIns="45700" anchor="b" anchorCtr="0">
            <a:normAutofit/>
          </a:bodyPr>
          <a:lstStyle>
            <a:lvl1pPr lvl="0" algn="ctr">
              <a:lnSpc>
                <a:spcPct val="85000"/>
              </a:lnSpc>
              <a:spcBef>
                <a:spcPts val="0"/>
              </a:spcBef>
              <a:spcAft>
                <a:spcPts val="0"/>
              </a:spcAft>
              <a:buClr>
                <a:srgbClr val="FFFFFF"/>
              </a:buClr>
              <a:buSzPts val="7200"/>
              <a:buFont typeface="Corbel"/>
              <a:buNone/>
              <a:defRPr sz="7200" b="0" i="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45"/>
          <p:cNvSpPr txBox="1">
            <a:spLocks noGrp="1"/>
          </p:cNvSpPr>
          <p:nvPr>
            <p:ph type="subTitle" idx="1"/>
          </p:nvPr>
        </p:nvSpPr>
        <p:spPr>
          <a:xfrm>
            <a:off x="1709530" y="3869634"/>
            <a:ext cx="8767860" cy="138816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400"/>
              </a:spcBef>
              <a:spcAft>
                <a:spcPts val="0"/>
              </a:spcAft>
              <a:buSzPts val="1760"/>
              <a:buNone/>
              <a:defRPr sz="2200" b="0" i="0">
                <a:solidFill>
                  <a:srgbClr val="FFFFFF"/>
                </a:solidFill>
                <a:latin typeface="Calibri"/>
                <a:ea typeface="Calibri"/>
                <a:cs typeface="Calibri"/>
                <a:sym typeface="Calibri"/>
              </a:defRPr>
            </a:lvl1pPr>
            <a:lvl2pPr lvl="1" algn="ctr">
              <a:lnSpc>
                <a:spcPct val="90000"/>
              </a:lnSpc>
              <a:spcBef>
                <a:spcPts val="200"/>
              </a:spcBef>
              <a:spcAft>
                <a:spcPts val="0"/>
              </a:spcAft>
              <a:buSzPts val="1760"/>
              <a:buNone/>
              <a:defRPr sz="2200"/>
            </a:lvl2pPr>
            <a:lvl3pPr lvl="2" algn="ctr">
              <a:lnSpc>
                <a:spcPct val="90000"/>
              </a:lnSpc>
              <a:spcBef>
                <a:spcPts val="400"/>
              </a:spcBef>
              <a:spcAft>
                <a:spcPts val="0"/>
              </a:spcAft>
              <a:buSzPts val="1760"/>
              <a:buNone/>
              <a:defRPr sz="2200"/>
            </a:lvl3pPr>
            <a:lvl4pPr lvl="3" algn="ctr">
              <a:lnSpc>
                <a:spcPct val="90000"/>
              </a:lnSpc>
              <a:spcBef>
                <a:spcPts val="400"/>
              </a:spcBef>
              <a:spcAft>
                <a:spcPts val="0"/>
              </a:spcAft>
              <a:buSzPts val="1600"/>
              <a:buNone/>
              <a:defRPr sz="2000"/>
            </a:lvl4pPr>
            <a:lvl5pPr lvl="4" algn="ctr">
              <a:lnSpc>
                <a:spcPct val="90000"/>
              </a:lnSpc>
              <a:spcBef>
                <a:spcPts val="400"/>
              </a:spcBef>
              <a:spcAft>
                <a:spcPts val="0"/>
              </a:spcAft>
              <a:buSzPts val="1600"/>
              <a:buNone/>
              <a:defRPr sz="2000"/>
            </a:lvl5pPr>
            <a:lvl6pPr lvl="5" algn="ctr">
              <a:lnSpc>
                <a:spcPct val="90000"/>
              </a:lnSpc>
              <a:spcBef>
                <a:spcPts val="400"/>
              </a:spcBef>
              <a:spcAft>
                <a:spcPts val="0"/>
              </a:spcAft>
              <a:buSzPts val="1600"/>
              <a:buNone/>
              <a:defRPr sz="2000"/>
            </a:lvl6pPr>
            <a:lvl7pPr lvl="6" algn="ctr">
              <a:lnSpc>
                <a:spcPct val="90000"/>
              </a:lnSpc>
              <a:spcBef>
                <a:spcPts val="400"/>
              </a:spcBef>
              <a:spcAft>
                <a:spcPts val="0"/>
              </a:spcAft>
              <a:buSzPts val="1600"/>
              <a:buNone/>
              <a:defRPr sz="2000"/>
            </a:lvl7pPr>
            <a:lvl8pPr lvl="7" algn="ctr">
              <a:lnSpc>
                <a:spcPct val="90000"/>
              </a:lnSpc>
              <a:spcBef>
                <a:spcPts val="400"/>
              </a:spcBef>
              <a:spcAft>
                <a:spcPts val="0"/>
              </a:spcAft>
              <a:buSzPts val="1600"/>
              <a:buNone/>
              <a:defRPr sz="2000"/>
            </a:lvl8pPr>
            <a:lvl9pPr lvl="8" algn="ctr">
              <a:lnSpc>
                <a:spcPct val="90000"/>
              </a:lnSpc>
              <a:spcBef>
                <a:spcPts val="400"/>
              </a:spcBef>
              <a:spcAft>
                <a:spcPts val="400"/>
              </a:spcAft>
              <a:buSzPts val="1600"/>
              <a:buNone/>
              <a:defRPr sz="2000"/>
            </a:lvl9pPr>
          </a:lstStyle>
          <a:p>
            <a:endParaRPr/>
          </a:p>
        </p:txBody>
      </p:sp>
      <p:sp>
        <p:nvSpPr>
          <p:cNvPr id="104" name="Google Shape;104;p45"/>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45"/>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4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FFFFFF"/>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FFFFFF"/>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FFFFFF"/>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FFFFFF"/>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FFFFFF"/>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FFFFFF"/>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FFFFFF"/>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FFFFFF"/>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7" name="Google Shape;107;p45"/>
          <p:cNvCxnSpPr/>
          <p:nvPr/>
        </p:nvCxnSpPr>
        <p:spPr>
          <a:xfrm>
            <a:off x="1978660" y="3733800"/>
            <a:ext cx="8229601" cy="0"/>
          </a:xfrm>
          <a:prstGeom prst="straightConnector1">
            <a:avLst/>
          </a:prstGeom>
          <a:noFill/>
          <a:ln w="10000" cap="flat" cmpd="sng">
            <a:solidFill>
              <a:srgbClr val="FFFFFF"/>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8"/>
        <p:cNvGrpSpPr/>
        <p:nvPr/>
      </p:nvGrpSpPr>
      <p:grpSpPr>
        <a:xfrm>
          <a:off x="0" y="0"/>
          <a:ext cx="0" cy="0"/>
          <a:chOff x="0" y="0"/>
          <a:chExt cx="0" cy="0"/>
        </a:xfrm>
      </p:grpSpPr>
      <p:sp>
        <p:nvSpPr>
          <p:cNvPr id="109" name="Google Shape;109;p32"/>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rgbClr val="003A4E"/>
              </a:buClr>
              <a:buSzPts val="7200"/>
              <a:buFont typeface="Corbel"/>
              <a:buNone/>
              <a:defRPr sz="7200" b="0" i="0" cap="none">
                <a:solidFill>
                  <a:srgbClr val="003A4E"/>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2"/>
          <p:cNvSpPr txBox="1">
            <a:spLocks noGrp="1"/>
          </p:cNvSpPr>
          <p:nvPr>
            <p:ph type="body" idx="1"/>
          </p:nvPr>
        </p:nvSpPr>
        <p:spPr>
          <a:xfrm>
            <a:off x="1709928" y="4154520"/>
            <a:ext cx="8769096"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400"/>
              </a:spcBef>
              <a:spcAft>
                <a:spcPts val="0"/>
              </a:spcAft>
              <a:buSzPts val="1760"/>
              <a:buNone/>
              <a:defRPr sz="2200" b="0" i="0">
                <a:solidFill>
                  <a:srgbClr val="0094D8"/>
                </a:solidFill>
                <a:latin typeface="Calibri"/>
                <a:ea typeface="Calibri"/>
                <a:cs typeface="Calibri"/>
                <a:sym typeface="Calibri"/>
              </a:defRPr>
            </a:lvl1pPr>
            <a:lvl2pPr marL="914400" lvl="1" indent="-228600" algn="l">
              <a:lnSpc>
                <a:spcPct val="90000"/>
              </a:lnSpc>
              <a:spcBef>
                <a:spcPts val="200"/>
              </a:spcBef>
              <a:spcAft>
                <a:spcPts val="0"/>
              </a:spcAft>
              <a:buSzPts val="1440"/>
              <a:buNone/>
              <a:defRPr sz="1800">
                <a:solidFill>
                  <a:srgbClr val="888888"/>
                </a:solidFill>
              </a:defRPr>
            </a:lvl2pPr>
            <a:lvl3pPr marL="1371600" lvl="2" indent="-228600" algn="l">
              <a:lnSpc>
                <a:spcPct val="90000"/>
              </a:lnSpc>
              <a:spcBef>
                <a:spcPts val="400"/>
              </a:spcBef>
              <a:spcAft>
                <a:spcPts val="0"/>
              </a:spcAft>
              <a:buSzPts val="1280"/>
              <a:buNone/>
              <a:defRPr sz="1600">
                <a:solidFill>
                  <a:srgbClr val="888888"/>
                </a:solidFill>
              </a:defRPr>
            </a:lvl3pPr>
            <a:lvl4pPr marL="1828800" lvl="3" indent="-228600" algn="l">
              <a:lnSpc>
                <a:spcPct val="90000"/>
              </a:lnSpc>
              <a:spcBef>
                <a:spcPts val="400"/>
              </a:spcBef>
              <a:spcAft>
                <a:spcPts val="0"/>
              </a:spcAft>
              <a:buSzPts val="1120"/>
              <a:buNone/>
              <a:defRPr sz="1400">
                <a:solidFill>
                  <a:srgbClr val="888888"/>
                </a:solidFill>
              </a:defRPr>
            </a:lvl4pPr>
            <a:lvl5pPr marL="2286000" lvl="4" indent="-228600" algn="l">
              <a:lnSpc>
                <a:spcPct val="90000"/>
              </a:lnSpc>
              <a:spcBef>
                <a:spcPts val="400"/>
              </a:spcBef>
              <a:spcAft>
                <a:spcPts val="0"/>
              </a:spcAft>
              <a:buSzPts val="1120"/>
              <a:buNone/>
              <a:defRPr sz="1400">
                <a:solidFill>
                  <a:srgbClr val="888888"/>
                </a:solidFill>
              </a:defRPr>
            </a:lvl5pPr>
            <a:lvl6pPr marL="2743200" lvl="5" indent="-228600" algn="l">
              <a:lnSpc>
                <a:spcPct val="90000"/>
              </a:lnSpc>
              <a:spcBef>
                <a:spcPts val="400"/>
              </a:spcBef>
              <a:spcAft>
                <a:spcPts val="0"/>
              </a:spcAft>
              <a:buSzPts val="1120"/>
              <a:buNone/>
              <a:defRPr sz="1400">
                <a:solidFill>
                  <a:srgbClr val="888888"/>
                </a:solidFill>
              </a:defRPr>
            </a:lvl6pPr>
            <a:lvl7pPr marL="3200400" lvl="6" indent="-228600" algn="l">
              <a:lnSpc>
                <a:spcPct val="90000"/>
              </a:lnSpc>
              <a:spcBef>
                <a:spcPts val="400"/>
              </a:spcBef>
              <a:spcAft>
                <a:spcPts val="0"/>
              </a:spcAft>
              <a:buSzPts val="1120"/>
              <a:buNone/>
              <a:defRPr sz="1400">
                <a:solidFill>
                  <a:srgbClr val="888888"/>
                </a:solidFill>
              </a:defRPr>
            </a:lvl7pPr>
            <a:lvl8pPr marL="3657600" lvl="7" indent="-228600" algn="l">
              <a:lnSpc>
                <a:spcPct val="90000"/>
              </a:lnSpc>
              <a:spcBef>
                <a:spcPts val="400"/>
              </a:spcBef>
              <a:spcAft>
                <a:spcPts val="0"/>
              </a:spcAft>
              <a:buSzPts val="1120"/>
              <a:buNone/>
              <a:defRPr sz="1400">
                <a:solidFill>
                  <a:srgbClr val="888888"/>
                </a:solidFill>
              </a:defRPr>
            </a:lvl8pPr>
            <a:lvl9pPr marL="4114800" lvl="8" indent="-228600" algn="l">
              <a:lnSpc>
                <a:spcPct val="90000"/>
              </a:lnSpc>
              <a:spcBef>
                <a:spcPts val="400"/>
              </a:spcBef>
              <a:spcAft>
                <a:spcPts val="400"/>
              </a:spcAft>
              <a:buSzPts val="1120"/>
              <a:buNone/>
              <a:defRPr sz="1400">
                <a:solidFill>
                  <a:srgbClr val="888888"/>
                </a:solidFill>
              </a:defRPr>
            </a:lvl9pPr>
          </a:lstStyle>
          <a:p>
            <a:endParaRPr/>
          </a:p>
        </p:txBody>
      </p:sp>
      <p:sp>
        <p:nvSpPr>
          <p:cNvPr id="111" name="Google Shape;111;p32"/>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0094D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0094D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0094D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0094D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0094D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0094D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0094D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0094D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0094D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0094D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0094D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4" name="Google Shape;114;p32"/>
          <p:cNvCxnSpPr/>
          <p:nvPr/>
        </p:nvCxnSpPr>
        <p:spPr>
          <a:xfrm>
            <a:off x="1981200" y="4020408"/>
            <a:ext cx="8229601" cy="0"/>
          </a:xfrm>
          <a:prstGeom prst="straightConnector1">
            <a:avLst/>
          </a:prstGeom>
          <a:noFill/>
          <a:ln w="10000" cap="flat" cmpd="sng">
            <a:solidFill>
              <a:srgbClr val="003A4E"/>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5"/>
        <p:cNvGrpSpPr/>
        <p:nvPr/>
      </p:nvGrpSpPr>
      <p:grpSpPr>
        <a:xfrm>
          <a:off x="0" y="0"/>
          <a:ext cx="0" cy="0"/>
          <a:chOff x="0" y="0"/>
          <a:chExt cx="0" cy="0"/>
        </a:xfrm>
      </p:grpSpPr>
      <p:sp>
        <p:nvSpPr>
          <p:cNvPr id="116" name="Google Shape;116;p46"/>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94D8"/>
              </a:buClr>
              <a:buSzPts val="4400"/>
              <a:buFont typeface="Corbel"/>
              <a:buNone/>
              <a:defRPr b="0" i="0">
                <a:solidFill>
                  <a:srgbClr val="0094D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46"/>
          <p:cNvSpPr txBox="1">
            <a:spLocks noGrp="1"/>
          </p:cNvSpPr>
          <p:nvPr>
            <p:ph type="body" idx="1"/>
          </p:nvPr>
        </p:nvSpPr>
        <p:spPr>
          <a:xfrm>
            <a:off x="1143000" y="2057399"/>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b="0" i="0">
                <a:solidFill>
                  <a:srgbClr val="0094D8"/>
                </a:solidFill>
                <a:latin typeface="Calibri"/>
                <a:ea typeface="Calibri"/>
                <a:cs typeface="Calibri"/>
                <a:sym typeface="Calibri"/>
              </a:defRPr>
            </a:lvl1pPr>
            <a:lvl2pPr marL="914400" lvl="1" indent="-330200" algn="l">
              <a:lnSpc>
                <a:spcPct val="90000"/>
              </a:lnSpc>
              <a:spcBef>
                <a:spcPts val="200"/>
              </a:spcBef>
              <a:spcAft>
                <a:spcPts val="0"/>
              </a:spcAft>
              <a:buSzPts val="1600"/>
              <a:buChar char="•"/>
              <a:defRPr sz="2000">
                <a:solidFill>
                  <a:srgbClr val="0094D8"/>
                </a:solidFill>
              </a:defRPr>
            </a:lvl2pPr>
            <a:lvl3pPr marL="1371600" lvl="2" indent="-320039" algn="l">
              <a:lnSpc>
                <a:spcPct val="90000"/>
              </a:lnSpc>
              <a:spcBef>
                <a:spcPts val="400"/>
              </a:spcBef>
              <a:spcAft>
                <a:spcPts val="0"/>
              </a:spcAft>
              <a:buSzPts val="1440"/>
              <a:buChar char="•"/>
              <a:defRPr sz="1800">
                <a:solidFill>
                  <a:srgbClr val="0094D8"/>
                </a:solidFill>
              </a:defRPr>
            </a:lvl3pPr>
            <a:lvl4pPr marL="1828800" lvl="3" indent="-309880" algn="l">
              <a:lnSpc>
                <a:spcPct val="90000"/>
              </a:lnSpc>
              <a:spcBef>
                <a:spcPts val="400"/>
              </a:spcBef>
              <a:spcAft>
                <a:spcPts val="0"/>
              </a:spcAft>
              <a:buSzPts val="1280"/>
              <a:buChar char="•"/>
              <a:defRPr sz="1600">
                <a:solidFill>
                  <a:srgbClr val="0094D8"/>
                </a:solidFill>
              </a:defRPr>
            </a:lvl4pPr>
            <a:lvl5pPr marL="2286000" lvl="4" indent="-309879" algn="l">
              <a:lnSpc>
                <a:spcPct val="90000"/>
              </a:lnSpc>
              <a:spcBef>
                <a:spcPts val="400"/>
              </a:spcBef>
              <a:spcAft>
                <a:spcPts val="0"/>
              </a:spcAft>
              <a:buSzPts val="1280"/>
              <a:buChar char="•"/>
              <a:defRPr sz="1600">
                <a:solidFill>
                  <a:srgbClr val="0094D8"/>
                </a:solidFill>
              </a:defRPr>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118" name="Google Shape;118;p46"/>
          <p:cNvSpPr txBox="1">
            <a:spLocks noGrp="1"/>
          </p:cNvSpPr>
          <p:nvPr>
            <p:ph type="body" idx="2"/>
          </p:nvPr>
        </p:nvSpPr>
        <p:spPr>
          <a:xfrm>
            <a:off x="6267612" y="2057400"/>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b="0" i="0">
                <a:solidFill>
                  <a:srgbClr val="0094D8"/>
                </a:solidFill>
                <a:latin typeface="Calibri"/>
                <a:ea typeface="Calibri"/>
                <a:cs typeface="Calibri"/>
                <a:sym typeface="Calibri"/>
              </a:defRPr>
            </a:lvl1pPr>
            <a:lvl2pPr marL="914400" lvl="1" indent="-330200" algn="l">
              <a:lnSpc>
                <a:spcPct val="90000"/>
              </a:lnSpc>
              <a:spcBef>
                <a:spcPts val="200"/>
              </a:spcBef>
              <a:spcAft>
                <a:spcPts val="0"/>
              </a:spcAft>
              <a:buSzPts val="1600"/>
              <a:buChar char="•"/>
              <a:defRPr sz="2000">
                <a:solidFill>
                  <a:srgbClr val="0094D8"/>
                </a:solidFill>
              </a:defRPr>
            </a:lvl2pPr>
            <a:lvl3pPr marL="1371600" lvl="2" indent="-320039" algn="l">
              <a:lnSpc>
                <a:spcPct val="90000"/>
              </a:lnSpc>
              <a:spcBef>
                <a:spcPts val="400"/>
              </a:spcBef>
              <a:spcAft>
                <a:spcPts val="0"/>
              </a:spcAft>
              <a:buSzPts val="1440"/>
              <a:buChar char="•"/>
              <a:defRPr sz="1800">
                <a:solidFill>
                  <a:srgbClr val="0094D8"/>
                </a:solidFill>
              </a:defRPr>
            </a:lvl3pPr>
            <a:lvl4pPr marL="1828800" lvl="3" indent="-309880" algn="l">
              <a:lnSpc>
                <a:spcPct val="90000"/>
              </a:lnSpc>
              <a:spcBef>
                <a:spcPts val="400"/>
              </a:spcBef>
              <a:spcAft>
                <a:spcPts val="0"/>
              </a:spcAft>
              <a:buSzPts val="1280"/>
              <a:buChar char="•"/>
              <a:defRPr sz="1600">
                <a:solidFill>
                  <a:srgbClr val="0094D8"/>
                </a:solidFill>
              </a:defRPr>
            </a:lvl4pPr>
            <a:lvl5pPr marL="2286000" lvl="4" indent="-309879" algn="l">
              <a:lnSpc>
                <a:spcPct val="90000"/>
              </a:lnSpc>
              <a:spcBef>
                <a:spcPts val="400"/>
              </a:spcBef>
              <a:spcAft>
                <a:spcPts val="0"/>
              </a:spcAft>
              <a:buSzPts val="1280"/>
              <a:buChar char="•"/>
              <a:defRPr sz="1600">
                <a:solidFill>
                  <a:srgbClr val="0094D8"/>
                </a:solidFill>
              </a:defRPr>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119" name="Google Shape;119;p46"/>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46"/>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46"/>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2"/>
        <p:cNvGrpSpPr/>
        <p:nvPr/>
      </p:nvGrpSpPr>
      <p:grpSpPr>
        <a:xfrm>
          <a:off x="0" y="0"/>
          <a:ext cx="0" cy="0"/>
          <a:chOff x="0" y="0"/>
          <a:chExt cx="0" cy="0"/>
        </a:xfrm>
      </p:grpSpPr>
      <p:sp>
        <p:nvSpPr>
          <p:cNvPr id="123" name="Google Shape;123;p47"/>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b="0" i="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47"/>
          <p:cNvSpPr txBox="1">
            <a:spLocks noGrp="1"/>
          </p:cNvSpPr>
          <p:nvPr>
            <p:ph type="body" idx="1"/>
          </p:nvPr>
        </p:nvSpPr>
        <p:spPr>
          <a:xfrm>
            <a:off x="1143000" y="2001511"/>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0" i="0">
                <a:latin typeface="Calibri"/>
                <a:ea typeface="Calibri"/>
                <a:cs typeface="Calibri"/>
                <a:sym typeface="Calibri"/>
              </a:defRPr>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125" name="Google Shape;125;p47"/>
          <p:cNvSpPr txBox="1">
            <a:spLocks noGrp="1"/>
          </p:cNvSpPr>
          <p:nvPr>
            <p:ph type="body" idx="2"/>
          </p:nvPr>
        </p:nvSpPr>
        <p:spPr>
          <a:xfrm>
            <a:off x="1143000" y="2721483"/>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b="0" i="0">
                <a:latin typeface="Calibri"/>
                <a:ea typeface="Calibri"/>
                <a:cs typeface="Calibri"/>
                <a:sym typeface="Calibri"/>
              </a:defRPr>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126" name="Google Shape;126;p47"/>
          <p:cNvSpPr txBox="1">
            <a:spLocks noGrp="1"/>
          </p:cNvSpPr>
          <p:nvPr>
            <p:ph type="body" idx="3"/>
          </p:nvPr>
        </p:nvSpPr>
        <p:spPr>
          <a:xfrm>
            <a:off x="6269173" y="1999032"/>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0" i="0">
                <a:latin typeface="Calibri"/>
                <a:ea typeface="Calibri"/>
                <a:cs typeface="Calibri"/>
                <a:sym typeface="Calibri"/>
              </a:defRPr>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127" name="Google Shape;127;p47"/>
          <p:cNvSpPr txBox="1">
            <a:spLocks noGrp="1"/>
          </p:cNvSpPr>
          <p:nvPr>
            <p:ph type="body" idx="4"/>
          </p:nvPr>
        </p:nvSpPr>
        <p:spPr>
          <a:xfrm>
            <a:off x="6269173" y="2719322"/>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b="0" i="0">
                <a:latin typeface="Calibri"/>
                <a:ea typeface="Calibri"/>
                <a:cs typeface="Calibri"/>
                <a:sym typeface="Calibri"/>
              </a:defRPr>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128" name="Google Shape;128;p47"/>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7"/>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4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1"/>
        <p:cNvGrpSpPr/>
        <p:nvPr/>
      </p:nvGrpSpPr>
      <p:grpSpPr>
        <a:xfrm>
          <a:off x="0" y="0"/>
          <a:ext cx="0" cy="0"/>
          <a:chOff x="0" y="0"/>
          <a:chExt cx="0" cy="0"/>
        </a:xfrm>
      </p:grpSpPr>
      <p:sp>
        <p:nvSpPr>
          <p:cNvPr id="132" name="Google Shape;132;p48"/>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000"/>
              <a:buFont typeface="Corbel"/>
              <a:buNone/>
              <a:defRPr sz="4000" b="0" i="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48"/>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400"/>
              </a:spcBef>
              <a:spcAft>
                <a:spcPts val="0"/>
              </a:spcAft>
              <a:buSzPts val="2560"/>
              <a:buChar char="•"/>
              <a:defRPr sz="3200" b="0" i="0">
                <a:latin typeface="Calibri"/>
                <a:ea typeface="Calibri"/>
                <a:cs typeface="Calibri"/>
                <a:sym typeface="Calibri"/>
              </a:defRPr>
            </a:lvl1pPr>
            <a:lvl2pPr marL="914400" lvl="1" indent="-370840" algn="l">
              <a:lnSpc>
                <a:spcPct val="90000"/>
              </a:lnSpc>
              <a:spcBef>
                <a:spcPts val="200"/>
              </a:spcBef>
              <a:spcAft>
                <a:spcPts val="0"/>
              </a:spcAft>
              <a:buSzPts val="2240"/>
              <a:buChar char="•"/>
              <a:defRPr sz="2800"/>
            </a:lvl2pPr>
            <a:lvl3pPr marL="1371600" lvl="2" indent="-350519" algn="l">
              <a:lnSpc>
                <a:spcPct val="90000"/>
              </a:lnSpc>
              <a:spcBef>
                <a:spcPts val="400"/>
              </a:spcBef>
              <a:spcAft>
                <a:spcPts val="0"/>
              </a:spcAft>
              <a:buSzPts val="1920"/>
              <a:buChar char="•"/>
              <a:defRPr sz="2400"/>
            </a:lvl3pPr>
            <a:lvl4pPr marL="1828800" lvl="3" indent="-330200" algn="l">
              <a:lnSpc>
                <a:spcPct val="90000"/>
              </a:lnSpc>
              <a:spcBef>
                <a:spcPts val="400"/>
              </a:spcBef>
              <a:spcAft>
                <a:spcPts val="0"/>
              </a:spcAft>
              <a:buSzPts val="1600"/>
              <a:buChar char="•"/>
              <a:defRPr sz="2000"/>
            </a:lvl4pPr>
            <a:lvl5pPr marL="2286000" lvl="4" indent="-330200" algn="l">
              <a:lnSpc>
                <a:spcPct val="90000"/>
              </a:lnSpc>
              <a:spcBef>
                <a:spcPts val="400"/>
              </a:spcBef>
              <a:spcAft>
                <a:spcPts val="0"/>
              </a:spcAft>
              <a:buSzPts val="1600"/>
              <a:buChar char="•"/>
              <a:defRPr sz="2000"/>
            </a:lvl5pPr>
            <a:lvl6pPr marL="2743200" lvl="5" indent="-330200" algn="l">
              <a:lnSpc>
                <a:spcPct val="90000"/>
              </a:lnSpc>
              <a:spcBef>
                <a:spcPts val="400"/>
              </a:spcBef>
              <a:spcAft>
                <a:spcPts val="0"/>
              </a:spcAft>
              <a:buSzPts val="1600"/>
              <a:buChar char="•"/>
              <a:defRPr sz="2000"/>
            </a:lvl6pPr>
            <a:lvl7pPr marL="3200400" lvl="6" indent="-330200" algn="l">
              <a:lnSpc>
                <a:spcPct val="90000"/>
              </a:lnSpc>
              <a:spcBef>
                <a:spcPts val="400"/>
              </a:spcBef>
              <a:spcAft>
                <a:spcPts val="0"/>
              </a:spcAft>
              <a:buSzPts val="1600"/>
              <a:buChar char="•"/>
              <a:defRPr sz="2000"/>
            </a:lvl7pPr>
            <a:lvl8pPr marL="3657600" lvl="7" indent="-330200" algn="l">
              <a:lnSpc>
                <a:spcPct val="90000"/>
              </a:lnSpc>
              <a:spcBef>
                <a:spcPts val="400"/>
              </a:spcBef>
              <a:spcAft>
                <a:spcPts val="0"/>
              </a:spcAft>
              <a:buSzPts val="1600"/>
              <a:buChar char="•"/>
              <a:defRPr sz="2000"/>
            </a:lvl8pPr>
            <a:lvl9pPr marL="4114800" lvl="8" indent="-330200" algn="l">
              <a:lnSpc>
                <a:spcPct val="90000"/>
              </a:lnSpc>
              <a:spcBef>
                <a:spcPts val="400"/>
              </a:spcBef>
              <a:spcAft>
                <a:spcPts val="400"/>
              </a:spcAft>
              <a:buSzPts val="1600"/>
              <a:buChar char="•"/>
              <a:defRPr sz="2000"/>
            </a:lvl9pPr>
          </a:lstStyle>
          <a:p>
            <a:endParaRPr/>
          </a:p>
        </p:txBody>
      </p:sp>
      <p:sp>
        <p:nvSpPr>
          <p:cNvPr id="134" name="Google Shape;134;p48"/>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b="0" i="0">
                <a:latin typeface="Calibri"/>
                <a:ea typeface="Calibri"/>
                <a:cs typeface="Calibri"/>
                <a:sym typeface="Calibri"/>
              </a:defRPr>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135" name="Google Shape;135;p48"/>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48"/>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4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8"/>
        <p:cNvGrpSpPr/>
        <p:nvPr/>
      </p:nvGrpSpPr>
      <p:grpSpPr>
        <a:xfrm>
          <a:off x="0" y="0"/>
          <a:ext cx="0" cy="0"/>
          <a:chOff x="0" y="0"/>
          <a:chExt cx="0" cy="0"/>
        </a:xfrm>
      </p:grpSpPr>
      <p:sp>
        <p:nvSpPr>
          <p:cNvPr id="139" name="Google Shape;139;p49"/>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000"/>
              <a:buFont typeface="Corbel"/>
              <a:buNone/>
              <a:defRPr sz="4000" b="0" i="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49"/>
          <p:cNvSpPr>
            <a:spLocks noGrp="1"/>
          </p:cNvSpPr>
          <p:nvPr>
            <p:ph type="pic" idx="2"/>
          </p:nvPr>
        </p:nvSpPr>
        <p:spPr>
          <a:xfrm>
            <a:off x="5413248" y="1069847"/>
            <a:ext cx="6099048" cy="4800600"/>
          </a:xfrm>
          <a:prstGeom prst="rect">
            <a:avLst/>
          </a:prstGeom>
          <a:noFill/>
          <a:ln>
            <a:noFill/>
          </a:ln>
        </p:spPr>
      </p:sp>
      <p:sp>
        <p:nvSpPr>
          <p:cNvPr id="141" name="Google Shape;141;p49"/>
          <p:cNvSpPr txBox="1">
            <a:spLocks noGrp="1"/>
          </p:cNvSpPr>
          <p:nvPr>
            <p:ph type="body" idx="1"/>
          </p:nvPr>
        </p:nvSpPr>
        <p:spPr>
          <a:xfrm>
            <a:off x="1143000" y="2834640"/>
            <a:ext cx="393192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b="0" i="0">
                <a:latin typeface="Calibri"/>
                <a:ea typeface="Calibri"/>
                <a:cs typeface="Calibri"/>
                <a:sym typeface="Calibri"/>
              </a:defRPr>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142" name="Google Shape;142;p49"/>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4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4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5"/>
        <p:cNvGrpSpPr/>
        <p:nvPr/>
      </p:nvGrpSpPr>
      <p:grpSpPr>
        <a:xfrm>
          <a:off x="0" y="0"/>
          <a:ext cx="0" cy="0"/>
          <a:chOff x="0" y="0"/>
          <a:chExt cx="0" cy="0"/>
        </a:xfrm>
      </p:grpSpPr>
      <p:sp>
        <p:nvSpPr>
          <p:cNvPr id="146" name="Google Shape;146;p50"/>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b="0" i="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50"/>
          <p:cNvSpPr txBox="1">
            <a:spLocks noGrp="1"/>
          </p:cNvSpPr>
          <p:nvPr>
            <p:ph type="body" idx="1"/>
          </p:nvPr>
        </p:nvSpPr>
        <p:spPr>
          <a:xfrm rot="5400000">
            <a:off x="4060136" y="-859735"/>
            <a:ext cx="4038600" cy="987287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b="0" i="0">
                <a:latin typeface="Calibri"/>
                <a:ea typeface="Calibri"/>
                <a:cs typeface="Calibri"/>
                <a:sym typeface="Calibri"/>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148" name="Google Shape;148;p50"/>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5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5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1"/>
        <p:cNvGrpSpPr/>
        <p:nvPr/>
      </p:nvGrpSpPr>
      <p:grpSpPr>
        <a:xfrm>
          <a:off x="0" y="0"/>
          <a:ext cx="0" cy="0"/>
          <a:chOff x="0" y="0"/>
          <a:chExt cx="0" cy="0"/>
        </a:xfrm>
      </p:grpSpPr>
      <p:sp>
        <p:nvSpPr>
          <p:cNvPr id="152" name="Google Shape;152;p51"/>
          <p:cNvSpPr txBox="1">
            <a:spLocks noGrp="1"/>
          </p:cNvSpPr>
          <p:nvPr>
            <p:ph type="title"/>
          </p:nvPr>
        </p:nvSpPr>
        <p:spPr>
          <a:xfrm rot="5400000">
            <a:off x="7181850" y="2305050"/>
            <a:ext cx="5410200" cy="232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b="0" i="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51"/>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b="0" i="0">
                <a:latin typeface="Calibri"/>
                <a:ea typeface="Calibri"/>
                <a:cs typeface="Calibri"/>
                <a:sym typeface="Calibri"/>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154" name="Google Shape;154;p5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5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5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A4E"/>
        </a:solidFill>
        <a:effectLst/>
      </p:bgPr>
    </p:bg>
    <p:spTree>
      <p:nvGrpSpPr>
        <p:cNvPr id="1" name="Shape 89"/>
        <p:cNvGrpSpPr/>
        <p:nvPr/>
      </p:nvGrpSpPr>
      <p:grpSpPr>
        <a:xfrm>
          <a:off x="0" y="0"/>
          <a:ext cx="0" cy="0"/>
          <a:chOff x="0" y="0"/>
          <a:chExt cx="0" cy="0"/>
        </a:xfrm>
      </p:grpSpPr>
      <p:sp>
        <p:nvSpPr>
          <p:cNvPr id="90" name="Google Shape;90;p29"/>
          <p:cNvSpPr/>
          <p:nvPr/>
        </p:nvSpPr>
        <p:spPr>
          <a:xfrm>
            <a:off x="231140" y="243840"/>
            <a:ext cx="11724640" cy="6377939"/>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1" name="Google Shape;91;p29"/>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Corbel"/>
              <a:buNone/>
              <a:defRPr sz="4400" b="0" i="0" u="none" strike="noStrike" cap="none">
                <a:solidFill>
                  <a:schemeClr val="accent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2" name="Google Shape;92;p29"/>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accent1"/>
              </a:buClr>
              <a:buSzPts val="1760"/>
              <a:buFont typeface="Corbel"/>
              <a:buChar char="•"/>
              <a:defRPr sz="2200" b="0" i="0" u="none" strike="noStrike" cap="none">
                <a:solidFill>
                  <a:schemeClr val="accent1"/>
                </a:solidFill>
                <a:latin typeface="Corbel"/>
                <a:ea typeface="Corbel"/>
                <a:cs typeface="Corbel"/>
                <a:sym typeface="Corbel"/>
              </a:defRPr>
            </a:lvl1pPr>
            <a:lvl2pPr marL="914400" marR="0" lvl="1" indent="-330200" algn="l" rtl="0">
              <a:lnSpc>
                <a:spcPct val="90000"/>
              </a:lnSpc>
              <a:spcBef>
                <a:spcPts val="200"/>
              </a:spcBef>
              <a:spcAft>
                <a:spcPts val="0"/>
              </a:spcAft>
              <a:buClr>
                <a:schemeClr val="accent1"/>
              </a:buClr>
              <a:buSzPts val="1600"/>
              <a:buFont typeface="Corbel"/>
              <a:buChar char="•"/>
              <a:defRPr sz="2000" b="0" i="0" u="none" strike="noStrike" cap="none">
                <a:solidFill>
                  <a:schemeClr val="accent1"/>
                </a:solidFill>
                <a:latin typeface="Corbel"/>
                <a:ea typeface="Corbel"/>
                <a:cs typeface="Corbel"/>
                <a:sym typeface="Corbel"/>
              </a:defRPr>
            </a:lvl2pPr>
            <a:lvl3pPr marL="1371600" marR="0" lvl="2" indent="-320039" algn="l" rtl="0">
              <a:lnSpc>
                <a:spcPct val="90000"/>
              </a:lnSpc>
              <a:spcBef>
                <a:spcPts val="400"/>
              </a:spcBef>
              <a:spcAft>
                <a:spcPts val="0"/>
              </a:spcAft>
              <a:buClr>
                <a:schemeClr val="accent1"/>
              </a:buClr>
              <a:buSzPts val="1440"/>
              <a:buFont typeface="Corbel"/>
              <a:buChar char="•"/>
              <a:defRPr sz="1800" b="0" i="0" u="none" strike="noStrike" cap="none">
                <a:solidFill>
                  <a:schemeClr val="accent1"/>
                </a:solidFill>
                <a:latin typeface="Corbel"/>
                <a:ea typeface="Corbel"/>
                <a:cs typeface="Corbel"/>
                <a:sym typeface="Corbel"/>
              </a:defRPr>
            </a:lvl3pPr>
            <a:lvl4pPr marL="1828800" marR="0" lvl="3" indent="-309880"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4pPr>
            <a:lvl5pPr marL="2286000" marR="0" lvl="4"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5pPr>
            <a:lvl6pPr marL="2743200" marR="0" lvl="5"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6pPr>
            <a:lvl7pPr marL="3200400" marR="0" lvl="6"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7pPr>
            <a:lvl8pPr marL="3657600" marR="0" lvl="7"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9pPr>
          </a:lstStyle>
          <a:p>
            <a:endParaRPr/>
          </a:p>
        </p:txBody>
      </p:sp>
      <p:sp>
        <p:nvSpPr>
          <p:cNvPr id="93" name="Google Shape;93;p29"/>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94" name="Google Shape;94;p2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95" name="Google Shape;95;p2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C3C"/>
        </a:solidFill>
        <a:effectLst/>
      </p:bgPr>
    </p:bg>
    <p:spTree>
      <p:nvGrpSpPr>
        <p:cNvPr id="1" name="Shape 161"/>
        <p:cNvGrpSpPr/>
        <p:nvPr/>
      </p:nvGrpSpPr>
      <p:grpSpPr>
        <a:xfrm>
          <a:off x="0" y="0"/>
          <a:ext cx="0" cy="0"/>
          <a:chOff x="0" y="0"/>
          <a:chExt cx="0" cy="0"/>
        </a:xfrm>
      </p:grpSpPr>
      <p:pic>
        <p:nvPicPr>
          <p:cNvPr id="162" name="Google Shape;162;p1"/>
          <p:cNvPicPr preferRelativeResize="0"/>
          <p:nvPr/>
        </p:nvPicPr>
        <p:blipFill rotWithShape="1">
          <a:blip r:embed="rId3">
            <a:alphaModFix/>
          </a:blip>
          <a:srcRect t="230" b="13143"/>
          <a:stretch/>
        </p:blipFill>
        <p:spPr>
          <a:xfrm>
            <a:off x="0" y="0"/>
            <a:ext cx="12192000" cy="7040880"/>
          </a:xfrm>
          <a:prstGeom prst="rect">
            <a:avLst/>
          </a:prstGeom>
          <a:noFill/>
          <a:ln>
            <a:noFill/>
          </a:ln>
        </p:spPr>
      </p:pic>
      <p:sp>
        <p:nvSpPr>
          <p:cNvPr id="163" name="Google Shape;163;p1"/>
          <p:cNvSpPr txBox="1">
            <a:spLocks noGrp="1"/>
          </p:cNvSpPr>
          <p:nvPr>
            <p:ph type="subTitle" idx="1"/>
          </p:nvPr>
        </p:nvSpPr>
        <p:spPr>
          <a:xfrm>
            <a:off x="4609700" y="689175"/>
            <a:ext cx="7582500" cy="1163100"/>
          </a:xfrm>
          <a:prstGeom prst="rect">
            <a:avLst/>
          </a:prstGeom>
          <a:solidFill>
            <a:schemeClr val="lt1">
              <a:alpha val="85490"/>
            </a:schemeClr>
          </a:solidFill>
          <a:ln>
            <a:noFill/>
          </a:ln>
        </p:spPr>
        <p:txBody>
          <a:bodyPr spcFirstLastPara="1" wrap="square" lIns="91425" tIns="45700" rIns="91425" bIns="45700" anchor="ctr" anchorCtr="0">
            <a:normAutofit fontScale="92500" lnSpcReduction="10000"/>
          </a:bodyPr>
          <a:lstStyle/>
          <a:p>
            <a:pPr marL="0" lvl="0" indent="0" algn="r" rtl="0">
              <a:lnSpc>
                <a:spcPct val="90000"/>
              </a:lnSpc>
              <a:spcBef>
                <a:spcPts val="1000"/>
              </a:spcBef>
              <a:spcAft>
                <a:spcPts val="0"/>
              </a:spcAft>
              <a:buClr>
                <a:srgbClr val="002C3C"/>
              </a:buClr>
              <a:buSzPts val="2400"/>
              <a:buNone/>
            </a:pPr>
            <a:r>
              <a:rPr lang="en-US" sz="2500" b="1" dirty="0">
                <a:solidFill>
                  <a:srgbClr val="002C3C"/>
                </a:solidFill>
                <a:latin typeface="Open Sans"/>
                <a:ea typeface="Open Sans"/>
                <a:cs typeface="Open Sans"/>
                <a:sym typeface="Open Sans"/>
              </a:rPr>
              <a:t>Clark County Transportation Electrification Working Group</a:t>
            </a:r>
            <a:endParaRPr sz="2500" b="1" dirty="0">
              <a:solidFill>
                <a:srgbClr val="002C3C"/>
              </a:solidFill>
              <a:latin typeface="Open Sans"/>
              <a:ea typeface="Open Sans"/>
              <a:cs typeface="Open Sans"/>
              <a:sym typeface="Open Sans"/>
            </a:endParaRPr>
          </a:p>
          <a:p>
            <a:pPr marL="0" lvl="0" indent="0" algn="r" rtl="0">
              <a:lnSpc>
                <a:spcPct val="90000"/>
              </a:lnSpc>
              <a:spcBef>
                <a:spcPts val="1000"/>
              </a:spcBef>
              <a:spcAft>
                <a:spcPts val="0"/>
              </a:spcAft>
              <a:buClr>
                <a:srgbClr val="002C3C"/>
              </a:buClr>
              <a:buSzPts val="2400"/>
              <a:buNone/>
            </a:pPr>
            <a:r>
              <a:rPr lang="en-US" sz="2300" b="1" dirty="0">
                <a:solidFill>
                  <a:srgbClr val="002060"/>
                </a:solidFill>
                <a:latin typeface="Open Sans"/>
                <a:ea typeface="Open Sans"/>
                <a:cs typeface="Open Sans"/>
                <a:sym typeface="Open Sans"/>
              </a:rPr>
              <a:t>Dec. 1, 2022</a:t>
            </a:r>
            <a:endParaRPr sz="2700" b="1" dirty="0">
              <a:solidFill>
                <a:srgbClr val="002060"/>
              </a:solidFill>
              <a:latin typeface="Open Sans"/>
              <a:ea typeface="Open Sans"/>
              <a:cs typeface="Open Sans"/>
              <a:sym typeface="Open Sans"/>
            </a:endParaRPr>
          </a:p>
        </p:txBody>
      </p:sp>
      <p:sp>
        <p:nvSpPr>
          <p:cNvPr id="164" name="Google Shape;164;p1"/>
          <p:cNvSpPr/>
          <p:nvPr/>
        </p:nvSpPr>
        <p:spPr>
          <a:xfrm>
            <a:off x="426719" y="422050"/>
            <a:ext cx="4114800" cy="4114800"/>
          </a:xfrm>
          <a:prstGeom prst="ellipse">
            <a:avLst/>
          </a:prstGeom>
          <a:solidFill>
            <a:schemeClr val="lt1">
              <a:alpha val="8549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Open Sans"/>
              <a:ea typeface="Open Sans"/>
              <a:cs typeface="Open Sans"/>
              <a:sym typeface="Open Sans"/>
            </a:endParaRPr>
          </a:p>
        </p:txBody>
      </p:sp>
      <p:pic>
        <p:nvPicPr>
          <p:cNvPr id="165" name="Google Shape;165;p1" descr="A picture containing text, sign, vector graphics&#10;&#10;Description automatically generated"/>
          <p:cNvPicPr preferRelativeResize="0"/>
          <p:nvPr/>
        </p:nvPicPr>
        <p:blipFill rotWithShape="1">
          <a:blip r:embed="rId4">
            <a:alphaModFix/>
          </a:blip>
          <a:srcRect/>
          <a:stretch/>
        </p:blipFill>
        <p:spPr>
          <a:xfrm>
            <a:off x="1225199" y="1291919"/>
            <a:ext cx="2508601" cy="245254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13a956ef8ba_1_70"/>
          <p:cNvSpPr/>
          <p:nvPr/>
        </p:nvSpPr>
        <p:spPr>
          <a:xfrm>
            <a:off x="161926" y="723013"/>
            <a:ext cx="3486150" cy="576000"/>
          </a:xfrm>
          <a:prstGeom prst="rect">
            <a:avLst/>
          </a:prstGeom>
          <a:solidFill>
            <a:srgbClr val="003A4E"/>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chemeClr val="dk1"/>
              </a:buClr>
              <a:buSzPts val="2927"/>
              <a:buFont typeface="Arial"/>
              <a:buNone/>
            </a:pPr>
            <a:r>
              <a:rPr lang="en-US" sz="2927" dirty="0">
                <a:solidFill>
                  <a:schemeClr val="lt1"/>
                </a:solidFill>
                <a:latin typeface="Calibri"/>
                <a:ea typeface="Calibri"/>
                <a:cs typeface="Calibri"/>
                <a:sym typeface="Calibri"/>
              </a:rPr>
              <a:t>PROPOSED FINAL</a:t>
            </a:r>
            <a:endParaRPr sz="1227" b="0" i="0" u="none" strike="noStrike" cap="none" dirty="0">
              <a:solidFill>
                <a:srgbClr val="64C123"/>
              </a:solidFill>
              <a:latin typeface="Calibri"/>
              <a:ea typeface="Calibri"/>
              <a:cs typeface="Calibri"/>
              <a:sym typeface="Calibri"/>
            </a:endParaRPr>
          </a:p>
        </p:txBody>
      </p:sp>
      <p:sp>
        <p:nvSpPr>
          <p:cNvPr id="2" name="Text Placeholder 4">
            <a:extLst>
              <a:ext uri="{FF2B5EF4-FFF2-40B4-BE49-F238E27FC236}">
                <a16:creationId xmlns:a16="http://schemas.microsoft.com/office/drawing/2014/main" id="{BA213990-7C8C-F27A-DD70-3A55BAA63628}"/>
              </a:ext>
            </a:extLst>
          </p:cNvPr>
          <p:cNvSpPr>
            <a:spLocks noGrp="1"/>
          </p:cNvSpPr>
          <p:nvPr>
            <p:ph type="body" idx="1"/>
          </p:nvPr>
        </p:nvSpPr>
        <p:spPr>
          <a:xfrm>
            <a:off x="819879" y="1533657"/>
            <a:ext cx="10813321" cy="4416136"/>
          </a:xfrm>
        </p:spPr>
        <p:txBody>
          <a:bodyPr>
            <a:noAutofit/>
          </a:bodyPr>
          <a:lstStyle/>
          <a:p>
            <a:pPr marL="342900" marR="0" indent="-342900">
              <a:spcBef>
                <a:spcPts val="600"/>
              </a:spcBef>
              <a:spcAft>
                <a:spcPts val="600"/>
              </a:spcAft>
              <a:buFont typeface="Arial" panose="020B0604020202020204" pitchFamily="34" charset="0"/>
              <a:buChar char="•"/>
            </a:pPr>
            <a:r>
              <a:rPr lang="en-US" sz="2000" b="1" dirty="0">
                <a:effectLst/>
                <a:latin typeface="Calibri" panose="020F0502020204030204" pitchFamily="34" charset="0"/>
                <a:ea typeface="Calibri" panose="020F0502020204030204" pitchFamily="34" charset="0"/>
                <a:cs typeface="Arial" panose="020B0604020202020204" pitchFamily="34" charset="0"/>
              </a:rPr>
              <a:t>Applicability</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spcBef>
                <a:spcPts val="600"/>
              </a:spcBef>
              <a:spcAft>
                <a:spcPts val="600"/>
              </a:spcAft>
              <a:buFont typeface="Wingdings" panose="05000000000000000000" pitchFamily="2" charset="2"/>
              <a:buChar char="Ø"/>
            </a:pPr>
            <a:r>
              <a:rPr lang="en-US" dirty="0">
                <a:effectLst/>
                <a:latin typeface="Calibri" panose="020F0502020204030204" pitchFamily="34" charset="0"/>
                <a:ea typeface="Calibri" panose="020F0502020204030204" pitchFamily="34" charset="0"/>
                <a:cs typeface="Arial" panose="020B0604020202020204" pitchFamily="34" charset="0"/>
              </a:rPr>
              <a:t>Ordinance requirements apply to new development.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indent="-342900">
              <a:spcBef>
                <a:spcPts val="600"/>
              </a:spcBef>
              <a:spcAft>
                <a:spcPts val="600"/>
              </a:spcAft>
              <a:buFont typeface="Arial" panose="020B0604020202020204" pitchFamily="34" charset="0"/>
              <a:buChar char="•"/>
            </a:pPr>
            <a:r>
              <a:rPr lang="en-US" sz="2000" b="1" dirty="0">
                <a:effectLst/>
                <a:latin typeface="Calibri" panose="020F0502020204030204" pitchFamily="34" charset="0"/>
                <a:ea typeface="Calibri" panose="020F0502020204030204" pitchFamily="34" charset="0"/>
                <a:cs typeface="Arial" panose="020B0604020202020204" pitchFamily="34" charset="0"/>
              </a:rPr>
              <a:t>General Infrastructure Requirements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spcBef>
                <a:spcPts val="600"/>
              </a:spcBef>
              <a:spcAft>
                <a:spcPts val="600"/>
              </a:spcAft>
              <a:buFont typeface="+mj-lt"/>
              <a:buAutoNum type="arabicPeriod"/>
            </a:pPr>
            <a:r>
              <a:rPr lang="en-US" dirty="0">
                <a:effectLst/>
                <a:latin typeface="Calibri" panose="020F0502020204030204" pitchFamily="34" charset="0"/>
                <a:ea typeface="Calibri" panose="020F0502020204030204" pitchFamily="34" charset="0"/>
                <a:cs typeface="Arial" panose="020B0604020202020204" pitchFamily="34" charset="0"/>
              </a:rPr>
              <a:t>EV Capable – panel capacity plus conduit to parking space</a:t>
            </a:r>
          </a:p>
          <a:p>
            <a:pPr marL="800100" lvl="1" indent="-342900">
              <a:lnSpc>
                <a:spcPct val="107000"/>
              </a:lnSpc>
              <a:spcBef>
                <a:spcPts val="600"/>
              </a:spcBef>
              <a:spcAft>
                <a:spcPts val="600"/>
              </a:spcAft>
              <a:buFont typeface="+mj-lt"/>
              <a:buAutoNum type="arabicPeriod"/>
            </a:pPr>
            <a:r>
              <a:rPr lang="en-US" dirty="0">
                <a:effectLst/>
                <a:latin typeface="Calibri" panose="020F0502020204030204" pitchFamily="34" charset="0"/>
                <a:ea typeface="Calibri" panose="020F0502020204030204" pitchFamily="34" charset="0"/>
                <a:cs typeface="Arial" panose="020B0604020202020204" pitchFamily="34" charset="0"/>
              </a:rPr>
              <a:t>EV Charging Installed – EV charging station installed in parking space  </a:t>
            </a:r>
          </a:p>
          <a:p>
            <a:pPr marL="342900" marR="0" indent="-342900">
              <a:spcBef>
                <a:spcPts val="600"/>
              </a:spcBef>
              <a:spcAft>
                <a:spcPts val="600"/>
              </a:spcAft>
              <a:buFont typeface="Arial" panose="020B0604020202020204" pitchFamily="34" charset="0"/>
              <a:buChar char="•"/>
            </a:pPr>
            <a:r>
              <a:rPr lang="en-US" sz="2000" b="1" dirty="0">
                <a:effectLst/>
                <a:latin typeface="Calibri" panose="020F0502020204030204" pitchFamily="34" charset="0"/>
                <a:ea typeface="Calibri" panose="020F0502020204030204" pitchFamily="34" charset="0"/>
                <a:cs typeface="Arial" panose="020B0604020202020204" pitchFamily="34" charset="0"/>
              </a:rPr>
              <a:t>Number of Spaces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spcBef>
                <a:spcPts val="600"/>
              </a:spcBef>
              <a:spcAft>
                <a:spcPts val="60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Arial" panose="020B0604020202020204" pitchFamily="34" charset="0"/>
              </a:rPr>
              <a:t>P</a:t>
            </a:r>
            <a:r>
              <a:rPr lang="en-US" dirty="0">
                <a:effectLst/>
                <a:latin typeface="Calibri" panose="020F0502020204030204" pitchFamily="34" charset="0"/>
                <a:ea typeface="Calibri" panose="020F0502020204030204" pitchFamily="34" charset="0"/>
                <a:cs typeface="Arial" panose="020B0604020202020204" pitchFamily="34" charset="0"/>
              </a:rPr>
              <a:t>arking requirements are intended to provide minimum standards.  </a:t>
            </a:r>
          </a:p>
          <a:p>
            <a:pPr marL="800100" lvl="1" indent="-342900">
              <a:spcBef>
                <a:spcPts val="600"/>
              </a:spcBef>
              <a:spcAft>
                <a:spcPts val="600"/>
              </a:spcAft>
              <a:buFont typeface="Wingdings" panose="05000000000000000000" pitchFamily="2" charset="2"/>
              <a:buChar char="Ø"/>
            </a:pPr>
            <a:r>
              <a:rPr lang="en-US" dirty="0">
                <a:effectLst/>
                <a:latin typeface="Calibri" panose="020F0502020204030204" pitchFamily="34" charset="0"/>
                <a:ea typeface="Calibri" panose="020F0502020204030204" pitchFamily="34" charset="0"/>
                <a:cs typeface="Arial" panose="020B0604020202020204" pitchFamily="34" charset="0"/>
              </a:rPr>
              <a:t>EV capable and EV installed parking spaces count towards minimum parking space requirements.  </a:t>
            </a:r>
          </a:p>
        </p:txBody>
      </p:sp>
    </p:spTree>
    <p:extLst>
      <p:ext uri="{BB962C8B-B14F-4D97-AF65-F5344CB8AC3E}">
        <p14:creationId xmlns:p14="http://schemas.microsoft.com/office/powerpoint/2010/main" val="149811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13a956ef8ba_1_70"/>
          <p:cNvSpPr/>
          <p:nvPr/>
        </p:nvSpPr>
        <p:spPr>
          <a:xfrm>
            <a:off x="85726" y="723013"/>
            <a:ext cx="3505200" cy="576000"/>
          </a:xfrm>
          <a:prstGeom prst="rect">
            <a:avLst/>
          </a:prstGeom>
          <a:solidFill>
            <a:srgbClr val="003A4E"/>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chemeClr val="dk1"/>
              </a:buClr>
              <a:buSzPts val="2927"/>
              <a:buFont typeface="Arial"/>
              <a:buNone/>
            </a:pPr>
            <a:r>
              <a:rPr lang="en-US" sz="2927" dirty="0">
                <a:solidFill>
                  <a:schemeClr val="lt1"/>
                </a:solidFill>
                <a:latin typeface="Calibri"/>
                <a:ea typeface="Calibri"/>
                <a:cs typeface="Calibri"/>
                <a:sym typeface="Calibri"/>
              </a:rPr>
              <a:t>PROPOSED FINAL</a:t>
            </a:r>
            <a:endParaRPr sz="1227" b="0" i="0" u="none" strike="noStrike" cap="none" dirty="0">
              <a:solidFill>
                <a:srgbClr val="64C123"/>
              </a:solidFill>
              <a:latin typeface="Calibri"/>
              <a:ea typeface="Calibri"/>
              <a:cs typeface="Calibri"/>
              <a:sym typeface="Calibri"/>
            </a:endParaRPr>
          </a:p>
        </p:txBody>
      </p:sp>
      <p:sp>
        <p:nvSpPr>
          <p:cNvPr id="2" name="Text Placeholder 4">
            <a:extLst>
              <a:ext uri="{FF2B5EF4-FFF2-40B4-BE49-F238E27FC236}">
                <a16:creationId xmlns:a16="http://schemas.microsoft.com/office/drawing/2014/main" id="{BA213990-7C8C-F27A-DD70-3A55BAA63628}"/>
              </a:ext>
            </a:extLst>
          </p:cNvPr>
          <p:cNvSpPr>
            <a:spLocks noGrp="1"/>
          </p:cNvSpPr>
          <p:nvPr>
            <p:ph type="body" idx="1"/>
          </p:nvPr>
        </p:nvSpPr>
        <p:spPr>
          <a:xfrm>
            <a:off x="786116" y="1299013"/>
            <a:ext cx="10491484" cy="4416136"/>
          </a:xfrm>
        </p:spPr>
        <p:txBody>
          <a:bodyPr>
            <a:noAutofit/>
          </a:bodyPr>
          <a:lstStyle/>
          <a:p>
            <a:pPr marL="0" marR="0" indent="0">
              <a:spcBef>
                <a:spcPts val="600"/>
              </a:spcBef>
              <a:spcAft>
                <a:spcPts val="600"/>
              </a:spcAft>
              <a:buNone/>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600"/>
              </a:spcBef>
              <a:spcAft>
                <a:spcPts val="600"/>
              </a:spcAft>
            </a:pPr>
            <a:r>
              <a:rPr lang="en-US" sz="2000" b="1" dirty="0">
                <a:effectLst/>
                <a:latin typeface="Calibri" panose="020F0502020204030204" pitchFamily="34" charset="0"/>
                <a:ea typeface="Calibri" panose="020F0502020204030204" pitchFamily="34" charset="0"/>
                <a:cs typeface="Arial" panose="020B0604020202020204" pitchFamily="34" charset="0"/>
              </a:rPr>
              <a:t>Location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937261" lvl="2" indent="-342900">
              <a:spcBef>
                <a:spcPts val="600"/>
              </a:spcBef>
              <a:spcAft>
                <a:spcPts val="600"/>
              </a:spcAft>
              <a:buFont typeface="Wingdings" panose="05000000000000000000" pitchFamily="2" charset="2"/>
              <a:buChar char="Ø"/>
            </a:pPr>
            <a:r>
              <a:rPr lang="en-US" sz="2000" dirty="0">
                <a:effectLst/>
                <a:latin typeface="Calibri" panose="020F0502020204030204" pitchFamily="34" charset="0"/>
                <a:ea typeface="Calibri" panose="020F0502020204030204" pitchFamily="34" charset="0"/>
                <a:cs typeface="Arial" panose="020B0604020202020204" pitchFamily="34" charset="0"/>
              </a:rPr>
              <a:t>Placement of EV capable and EV installed parking spaces determined by the developer.  </a:t>
            </a:r>
          </a:p>
          <a:p>
            <a:pPr marL="0" marR="0">
              <a:spcBef>
                <a:spcPts val="600"/>
              </a:spcBef>
              <a:spcAft>
                <a:spcPts val="600"/>
              </a:spcAft>
            </a:pPr>
            <a:r>
              <a:rPr lang="en-US" sz="2000" b="1" dirty="0">
                <a:effectLst/>
                <a:latin typeface="Calibri" panose="020F0502020204030204" pitchFamily="34" charset="0"/>
                <a:ea typeface="Calibri" panose="020F0502020204030204" pitchFamily="34" charset="0"/>
                <a:cs typeface="Arial" panose="020B0604020202020204" pitchFamily="34" charset="0"/>
              </a:rPr>
              <a:t>Accessibility</a:t>
            </a:r>
          </a:p>
          <a:p>
            <a:pPr marL="457200" lvl="1">
              <a:spcBef>
                <a:spcPts val="600"/>
              </a:spcBef>
              <a:spcAft>
                <a:spcPts val="600"/>
              </a:spcAft>
              <a:buFont typeface="Wingdings" panose="05000000000000000000" pitchFamily="2" charset="2"/>
              <a:buChar char="Ø"/>
            </a:pPr>
            <a:r>
              <a:rPr lang="en-US" sz="1800" dirty="0">
                <a:latin typeface="Calibri" panose="020F0502020204030204" pitchFamily="34" charset="0"/>
                <a:ea typeface="Calibri" panose="020F0502020204030204" pitchFamily="34" charset="0"/>
                <a:cs typeface="Times New Roman" panose="02020603050405020304" pitchFamily="18" charset="0"/>
              </a:rPr>
              <a:t>A</a:t>
            </a:r>
            <a:r>
              <a:rPr lang="en-US" sz="1800" dirty="0">
                <a:effectLst/>
                <a:latin typeface="Calibri" panose="020F0502020204030204" pitchFamily="34" charset="0"/>
                <a:ea typeface="Calibri" panose="020F0502020204030204" pitchFamily="34" charset="0"/>
                <a:cs typeface="Times New Roman" panose="02020603050405020304" pitchFamily="18" charset="0"/>
              </a:rPr>
              <a:t> minimum of one (1) EV installed parking space must be located adjacent to an ADA designated space to provide access to the charging station. The EV installed space should have all relevant parts located within accessible each and free of barriers to use by the accessible space.  One (1) additional EV installed parking space must be located adjacent to an ADA accessible space for every 50 required EV installed parking spaces.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600"/>
              </a:spcBef>
              <a:spcAft>
                <a:spcPts val="600"/>
              </a:spcAft>
            </a:pPr>
            <a:r>
              <a:rPr lang="en-US" sz="2000" b="1" dirty="0">
                <a:effectLst/>
                <a:latin typeface="Calibri" panose="020F0502020204030204" pitchFamily="34" charset="0"/>
                <a:ea typeface="Calibri" panose="020F0502020204030204" pitchFamily="34" charset="0"/>
                <a:cs typeface="Arial" panose="020B0604020202020204" pitchFamily="34" charset="0"/>
              </a:rPr>
              <a:t>Signage</a:t>
            </a:r>
          </a:p>
          <a:p>
            <a:pPr marL="457200" lvl="1">
              <a:spcBef>
                <a:spcPts val="600"/>
              </a:spcBef>
              <a:spcAft>
                <a:spcPts val="600"/>
              </a:spcAft>
              <a:buFont typeface="Wingdings" panose="05000000000000000000" pitchFamily="2" charset="2"/>
              <a:buChar char="Ø"/>
            </a:pPr>
            <a:r>
              <a:rPr lang="en-US" sz="1600" dirty="0">
                <a:effectLst/>
                <a:latin typeface="Calibri" panose="020F0502020204030204" pitchFamily="34" charset="0"/>
                <a:ea typeface="Calibri" panose="020F0502020204030204" pitchFamily="34" charset="0"/>
                <a:cs typeface="Times New Roman" panose="02020603050405020304" pitchFamily="18" charset="0"/>
              </a:rPr>
              <a:t>Each EV installed space shall be reserved and designated as EV parking.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81511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13a956ef8ba_1_70"/>
          <p:cNvSpPr/>
          <p:nvPr/>
        </p:nvSpPr>
        <p:spPr>
          <a:xfrm>
            <a:off x="85726" y="723013"/>
            <a:ext cx="3505200" cy="576000"/>
          </a:xfrm>
          <a:prstGeom prst="rect">
            <a:avLst/>
          </a:prstGeom>
          <a:solidFill>
            <a:srgbClr val="003A4E"/>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chemeClr val="dk1"/>
              </a:buClr>
              <a:buSzPts val="2927"/>
              <a:buFont typeface="Arial"/>
              <a:buNone/>
            </a:pPr>
            <a:r>
              <a:rPr lang="en-US" sz="2927" dirty="0">
                <a:solidFill>
                  <a:schemeClr val="lt1"/>
                </a:solidFill>
                <a:latin typeface="Calibri"/>
                <a:ea typeface="Calibri"/>
                <a:cs typeface="Calibri"/>
                <a:sym typeface="Calibri"/>
              </a:rPr>
              <a:t>PROPOSED FINAL</a:t>
            </a:r>
            <a:endParaRPr sz="1227" b="0" i="0" u="none" strike="noStrike" cap="none" dirty="0">
              <a:solidFill>
                <a:srgbClr val="64C123"/>
              </a:solidFill>
              <a:latin typeface="Calibri"/>
              <a:ea typeface="Calibri"/>
              <a:cs typeface="Calibri"/>
              <a:sym typeface="Calibri"/>
            </a:endParaRPr>
          </a:p>
        </p:txBody>
      </p:sp>
      <p:sp>
        <p:nvSpPr>
          <p:cNvPr id="2" name="Text Placeholder 4">
            <a:extLst>
              <a:ext uri="{FF2B5EF4-FFF2-40B4-BE49-F238E27FC236}">
                <a16:creationId xmlns:a16="http://schemas.microsoft.com/office/drawing/2014/main" id="{BA213990-7C8C-F27A-DD70-3A55BAA63628}"/>
              </a:ext>
            </a:extLst>
          </p:cNvPr>
          <p:cNvSpPr>
            <a:spLocks noGrp="1"/>
          </p:cNvSpPr>
          <p:nvPr>
            <p:ph type="body" idx="1"/>
          </p:nvPr>
        </p:nvSpPr>
        <p:spPr>
          <a:xfrm>
            <a:off x="786116" y="1299013"/>
            <a:ext cx="10491484" cy="4416136"/>
          </a:xfrm>
        </p:spPr>
        <p:txBody>
          <a:bodyPr>
            <a:noAutofit/>
          </a:bodyPr>
          <a:lstStyle/>
          <a:p>
            <a:pPr marL="0" marR="0" indent="0">
              <a:spcBef>
                <a:spcPts val="600"/>
              </a:spcBef>
              <a:spcAft>
                <a:spcPts val="600"/>
              </a:spcAft>
              <a:buNone/>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Waivers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spcBef>
                <a:spcPts val="0"/>
              </a:spcBef>
              <a:buFont typeface="Wingdings" panose="05000000000000000000" pitchFamily="2" charset="2"/>
              <a:buChar char="Ø"/>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Board may grant a waiver of development standards according to the procedures outline in Section---Waiver of Development Standards.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Alternatives to Compliance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Director may approve an alternative EV infrastructure plan per the procedures listed in 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600"/>
              </a:spcBef>
              <a:spcAft>
                <a:spcPts val="6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34111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13a956ef8ba_1_70"/>
          <p:cNvSpPr/>
          <p:nvPr/>
        </p:nvSpPr>
        <p:spPr>
          <a:xfrm>
            <a:off x="85726" y="723013"/>
            <a:ext cx="3505200" cy="576000"/>
          </a:xfrm>
          <a:prstGeom prst="rect">
            <a:avLst/>
          </a:prstGeom>
          <a:solidFill>
            <a:srgbClr val="003A4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927"/>
              <a:buFont typeface="Arial"/>
              <a:buNone/>
              <a:tabLst/>
              <a:defRPr/>
            </a:pPr>
            <a:r>
              <a:rPr lang="en-US" sz="2927" dirty="0">
                <a:solidFill>
                  <a:srgbClr val="FFFFFF"/>
                </a:solidFill>
                <a:latin typeface="Calibri"/>
                <a:ea typeface="Calibri"/>
                <a:cs typeface="Calibri"/>
                <a:sym typeface="Calibri"/>
              </a:rPr>
              <a:t>CLARIFICATIONS</a:t>
            </a:r>
            <a:endParaRPr kumimoji="0" sz="1227" b="0" i="0" u="none" strike="noStrike" kern="0" cap="none" spc="0" normalizeH="0" baseline="0" noProof="0" dirty="0">
              <a:ln>
                <a:noFill/>
              </a:ln>
              <a:solidFill>
                <a:srgbClr val="64C123"/>
              </a:solidFill>
              <a:effectLst/>
              <a:uLnTx/>
              <a:uFillTx/>
              <a:latin typeface="Calibri"/>
              <a:ea typeface="Calibri"/>
              <a:cs typeface="Calibri"/>
              <a:sym typeface="Calibri"/>
            </a:endParaRPr>
          </a:p>
        </p:txBody>
      </p:sp>
      <p:sp>
        <p:nvSpPr>
          <p:cNvPr id="2" name="Text Placeholder 4">
            <a:extLst>
              <a:ext uri="{FF2B5EF4-FFF2-40B4-BE49-F238E27FC236}">
                <a16:creationId xmlns:a16="http://schemas.microsoft.com/office/drawing/2014/main" id="{BA213990-7C8C-F27A-DD70-3A55BAA63628}"/>
              </a:ext>
            </a:extLst>
          </p:cNvPr>
          <p:cNvSpPr>
            <a:spLocks noGrp="1"/>
          </p:cNvSpPr>
          <p:nvPr>
            <p:ph type="body" idx="1"/>
          </p:nvPr>
        </p:nvSpPr>
        <p:spPr>
          <a:xfrm>
            <a:off x="786116" y="1299013"/>
            <a:ext cx="10491484" cy="4416136"/>
          </a:xfrm>
        </p:spPr>
        <p:txBody>
          <a:bodyPr>
            <a:noAutofit/>
          </a:bodyPr>
          <a:lstStyle/>
          <a:p>
            <a:pPr marL="0" marR="0" indent="0">
              <a:spcBef>
                <a:spcPts val="600"/>
              </a:spcBef>
              <a:spcAft>
                <a:spcPts val="600"/>
              </a:spcAft>
              <a:buNone/>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p>
            <a:pPr marL="285750" indent="-285750">
              <a:spcBef>
                <a:spcPts val="600"/>
              </a:spcBef>
              <a:spcAft>
                <a:spcPts val="600"/>
              </a:spcAft>
            </a:pPr>
            <a:r>
              <a:rPr lang="en-US" sz="1800" dirty="0">
                <a:latin typeface="Calibri" panose="020F0502020204030204" pitchFamily="34" charset="0"/>
                <a:ea typeface="Calibri" panose="020F0502020204030204" pitchFamily="34" charset="0"/>
                <a:cs typeface="Arial" panose="020B0604020202020204" pitchFamily="34" charset="0"/>
              </a:rPr>
              <a:t>Public/Government facilities – approved per plans </a:t>
            </a:r>
          </a:p>
          <a:p>
            <a:pPr marL="285750" indent="-285750">
              <a:spcBef>
                <a:spcPts val="600"/>
              </a:spcBef>
              <a:spcAft>
                <a:spcPts val="600"/>
              </a:spcAft>
            </a:pPr>
            <a:r>
              <a:rPr lang="en-US" sz="1800" dirty="0">
                <a:effectLst/>
                <a:latin typeface="Calibri" panose="020F0502020204030204" pitchFamily="34" charset="0"/>
                <a:ea typeface="Calibri" panose="020F0502020204030204" pitchFamily="34" charset="0"/>
                <a:cs typeface="Arial" panose="020B0604020202020204" pitchFamily="34" charset="0"/>
              </a:rPr>
              <a:t>Compliance &amp; Enforcement – County’s approach will be to ensure compliance during plans submitta</a:t>
            </a:r>
            <a:r>
              <a:rPr lang="en-US" sz="1800" dirty="0">
                <a:latin typeface="Calibri" panose="020F0502020204030204" pitchFamily="34" charset="0"/>
                <a:ea typeface="Calibri" panose="020F0502020204030204" pitchFamily="34" charset="0"/>
                <a:cs typeface="Arial" panose="020B0604020202020204" pitchFamily="34" charset="0"/>
              </a:rPr>
              <a:t>l at the time of land use approval &amp; building permit inspection process</a:t>
            </a:r>
          </a:p>
          <a:p>
            <a:pPr marL="285750" indent="-285750">
              <a:spcBef>
                <a:spcPts val="600"/>
              </a:spcBef>
              <a:spcAft>
                <a:spcPts val="600"/>
              </a:spcAft>
            </a:pPr>
            <a:r>
              <a:rPr lang="en-US" sz="1800" dirty="0">
                <a:effectLst/>
                <a:latin typeface="Calibri" panose="020F0502020204030204" pitchFamily="34" charset="0"/>
                <a:ea typeface="Calibri" panose="020F0502020204030204" pitchFamily="34" charset="0"/>
                <a:cs typeface="Arial" panose="020B0604020202020204" pitchFamily="34" charset="0"/>
              </a:rPr>
              <a:t>Applicability – Requirements for EV infrastructure are triggered based a certain # of parking spaces being required.</a:t>
            </a:r>
          </a:p>
          <a:p>
            <a:pPr marL="742950" lvl="1" indent="-285750">
              <a:spcBef>
                <a:spcPts val="600"/>
              </a:spcBef>
              <a:spcAft>
                <a:spcPts val="600"/>
              </a:spcAft>
              <a:buFont typeface="Wingdings" panose="05000000000000000000" pitchFamily="2" charset="2"/>
              <a:buChar char="Ø"/>
            </a:pPr>
            <a:r>
              <a:rPr lang="en-US" sz="1600" dirty="0">
                <a:effectLst/>
                <a:latin typeface="Calibri" panose="020F0502020204030204" pitchFamily="34" charset="0"/>
                <a:ea typeface="Calibri" panose="020F0502020204030204" pitchFamily="34" charset="0"/>
                <a:cs typeface="Arial" panose="020B0604020202020204" pitchFamily="34" charset="0"/>
              </a:rPr>
              <a:t>Ex.  </a:t>
            </a:r>
            <a:r>
              <a:rPr lang="en-US" sz="1600" dirty="0">
                <a:latin typeface="Calibri" panose="020F0502020204030204" pitchFamily="34" charset="0"/>
                <a:ea typeface="Calibri" panose="020F0502020204030204" pitchFamily="34" charset="0"/>
                <a:cs typeface="Arial" panose="020B0604020202020204" pitchFamily="34" charset="0"/>
              </a:rPr>
              <a:t>Multifamily Development – Applicability is trigger at 25 or more spaces</a:t>
            </a:r>
          </a:p>
          <a:p>
            <a:pPr marL="914400" lvl="2" indent="0">
              <a:spcBef>
                <a:spcPts val="600"/>
              </a:spcBef>
              <a:spcAft>
                <a:spcPts val="600"/>
              </a:spcAft>
              <a:buNone/>
            </a:pPr>
            <a:r>
              <a:rPr lang="en-US" sz="1400" dirty="0">
                <a:latin typeface="Calibri" panose="020F0502020204030204" pitchFamily="34" charset="0"/>
                <a:ea typeface="Calibri" panose="020F0502020204030204" pitchFamily="34" charset="0"/>
                <a:cs typeface="Arial" panose="020B0604020202020204" pitchFamily="34" charset="0"/>
              </a:rPr>
              <a:t>Project #1 : 22 parking spaces are required per code; EV infrastructure requirement does not apply; essentially exempt</a:t>
            </a:r>
          </a:p>
          <a:p>
            <a:pPr marL="914400" lvl="2" indent="0">
              <a:spcBef>
                <a:spcPts val="600"/>
              </a:spcBef>
              <a:spcAft>
                <a:spcPts val="600"/>
              </a:spcAft>
              <a:buNone/>
            </a:pPr>
            <a:r>
              <a:rPr lang="en-US" sz="1400" dirty="0">
                <a:effectLst/>
                <a:latin typeface="Calibri" panose="020F0502020204030204" pitchFamily="34" charset="0"/>
                <a:ea typeface="Calibri" panose="020F0502020204030204" pitchFamily="34" charset="0"/>
                <a:cs typeface="Arial" panose="020B0604020202020204" pitchFamily="34" charset="0"/>
              </a:rPr>
              <a:t>Project #2: 150 parking spaces are required per code; EV infrastructure requirement appli</a:t>
            </a:r>
            <a:r>
              <a:rPr lang="en-US" sz="1400" dirty="0">
                <a:latin typeface="Calibri" panose="020F0502020204030204" pitchFamily="34" charset="0"/>
                <a:ea typeface="Calibri" panose="020F0502020204030204" pitchFamily="34" charset="0"/>
                <a:cs typeface="Arial" panose="020B0604020202020204" pitchFamily="34" charset="0"/>
              </a:rPr>
              <a:t>es</a:t>
            </a:r>
          </a:p>
          <a:p>
            <a:pPr marL="285750" marR="0" lvl="0" indent="-285750" algn="l" defTabSz="914400" rtl="0" eaLnBrk="1" fontAlgn="auto" latinLnBrk="0" hangingPunct="1">
              <a:lnSpc>
                <a:spcPct val="90000"/>
              </a:lnSpc>
              <a:spcBef>
                <a:spcPts val="600"/>
              </a:spcBef>
              <a:spcAft>
                <a:spcPts val="600"/>
              </a:spcAft>
              <a:buClr>
                <a:srgbClr val="0094D8"/>
              </a:buClr>
              <a:buSzPts val="1760"/>
              <a:buFont typeface="Corbel"/>
              <a:buChar char="•"/>
              <a:tabLst/>
              <a:defRPr/>
            </a:pPr>
            <a:r>
              <a:rPr lang="en-US" sz="1800" dirty="0">
                <a:latin typeface="Calibri" panose="020F0502020204030204" pitchFamily="34" charset="0"/>
                <a:ea typeface="Calibri" panose="020F0502020204030204" pitchFamily="34" charset="0"/>
                <a:cs typeface="Arial" panose="020B0604020202020204" pitchFamily="34" charset="0"/>
              </a:rPr>
              <a:t>Electrical and building code requirements will be addressed in the building code; coordination is occurring, but will only occur after BCC elects to provide staff direction</a:t>
            </a:r>
          </a:p>
          <a:p>
            <a:pPr marL="285750" marR="0" lvl="0" indent="-285750" algn="l" defTabSz="914400" rtl="0" eaLnBrk="1" fontAlgn="auto" latinLnBrk="0" hangingPunct="1">
              <a:lnSpc>
                <a:spcPct val="90000"/>
              </a:lnSpc>
              <a:spcBef>
                <a:spcPts val="600"/>
              </a:spcBef>
              <a:spcAft>
                <a:spcPts val="600"/>
              </a:spcAft>
              <a:buClr>
                <a:srgbClr val="0094D8"/>
              </a:buClr>
              <a:buSzPts val="1760"/>
              <a:buFont typeface="Corbel"/>
              <a:buChar char="•"/>
              <a:tabLst/>
              <a:defRPr/>
            </a:pPr>
            <a:r>
              <a:rPr lang="en-US" sz="1800" dirty="0">
                <a:latin typeface="Calibri" panose="020F0502020204030204" pitchFamily="34" charset="0"/>
                <a:ea typeface="Calibri" panose="020F0502020204030204" pitchFamily="34" charset="0"/>
                <a:cs typeface="Arial" panose="020B0604020202020204" pitchFamily="34" charset="0"/>
              </a:rPr>
              <a:t>If BCC directs staff to move forward, model ordinance will be incorporated into Transform Clark County Title 30 rewrite; development standards draft available now.  </a:t>
            </a:r>
          </a:p>
          <a:p>
            <a:pPr marL="0" marR="0" lvl="0" indent="0" algn="l" defTabSz="914400" rtl="0" eaLnBrk="1" fontAlgn="auto" latinLnBrk="0" hangingPunct="1">
              <a:lnSpc>
                <a:spcPct val="90000"/>
              </a:lnSpc>
              <a:spcBef>
                <a:spcPts val="600"/>
              </a:spcBef>
              <a:spcAft>
                <a:spcPts val="600"/>
              </a:spcAft>
              <a:buClr>
                <a:srgbClr val="0094D8"/>
              </a:buClr>
              <a:buSzPts val="1760"/>
              <a:buNone/>
              <a:tabLst/>
              <a:defRPr/>
            </a:pPr>
            <a:endParaRPr kumimoji="0" lang="en-US" sz="1800" b="0" i="0" u="none" strike="noStrike" kern="0" cap="none" spc="0" normalizeH="0" baseline="0" noProof="0" dirty="0">
              <a:ln>
                <a:noFill/>
              </a:ln>
              <a:solidFill>
                <a:srgbClr val="262626"/>
              </a:solidFill>
              <a:effectLst/>
              <a:uLnTx/>
              <a:uFillTx/>
              <a:latin typeface="Calibri" panose="020F0502020204030204" pitchFamily="34" charset="0"/>
              <a:ea typeface="Calibri" panose="020F0502020204030204" pitchFamily="34" charset="0"/>
              <a:cs typeface="Arial" panose="020B0604020202020204" pitchFamily="34" charset="0"/>
              <a:sym typeface="Calibri"/>
            </a:endParaRPr>
          </a:p>
          <a:p>
            <a:pPr marL="914400" lvl="2" indent="0">
              <a:spcBef>
                <a:spcPts val="600"/>
              </a:spcBef>
              <a:spcAft>
                <a:spcPts val="600"/>
              </a:spcAft>
              <a:buNone/>
            </a:pPr>
            <a:endParaRPr lang="en-US" sz="1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29277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g106403371c9_0_108"/>
          <p:cNvSpPr/>
          <p:nvPr/>
        </p:nvSpPr>
        <p:spPr>
          <a:xfrm>
            <a:off x="231140" y="243840"/>
            <a:ext cx="11724600" cy="637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518" name="Google Shape;518;g106403371c9_0_108"/>
          <p:cNvSpPr/>
          <p:nvPr/>
        </p:nvSpPr>
        <p:spPr>
          <a:xfrm>
            <a:off x="231140" y="243840"/>
            <a:ext cx="11724600" cy="6378000"/>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cxnSp>
        <p:nvCxnSpPr>
          <p:cNvPr id="519" name="Google Shape;519;g106403371c9_0_108"/>
          <p:cNvCxnSpPr/>
          <p:nvPr/>
        </p:nvCxnSpPr>
        <p:spPr>
          <a:xfrm>
            <a:off x="1978660" y="3733800"/>
            <a:ext cx="8229600" cy="0"/>
          </a:xfrm>
          <a:prstGeom prst="straightConnector1">
            <a:avLst/>
          </a:prstGeom>
          <a:noFill/>
          <a:ln w="10000" cap="flat" cmpd="sng">
            <a:solidFill>
              <a:srgbClr val="FFFFFF"/>
            </a:solidFill>
            <a:prstDash val="solid"/>
            <a:round/>
            <a:headEnd type="none" w="sm" len="sm"/>
            <a:tailEnd type="none" w="sm" len="sm"/>
          </a:ln>
        </p:spPr>
      </p:cxnSp>
      <p:sp>
        <p:nvSpPr>
          <p:cNvPr id="520" name="Google Shape;520;g106403371c9_0_108"/>
          <p:cNvSpPr/>
          <p:nvPr/>
        </p:nvSpPr>
        <p:spPr>
          <a:xfrm>
            <a:off x="0" y="0"/>
            <a:ext cx="12192000" cy="6858000"/>
          </a:xfrm>
          <a:prstGeom prst="rect">
            <a:avLst/>
          </a:prstGeom>
          <a:solidFill>
            <a:srgbClr val="0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521" name="Google Shape;521;g106403371c9_0_108"/>
          <p:cNvSpPr/>
          <p:nvPr/>
        </p:nvSpPr>
        <p:spPr>
          <a:xfrm>
            <a:off x="228600" y="246888"/>
            <a:ext cx="11724600" cy="6378000"/>
          </a:xfrm>
          <a:prstGeom prst="rect">
            <a:avLst/>
          </a:prstGeom>
          <a:no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522" name="Google Shape;522;g106403371c9_0_108"/>
          <p:cNvSpPr txBox="1">
            <a:spLocks noGrp="1"/>
          </p:cNvSpPr>
          <p:nvPr>
            <p:ph type="title"/>
          </p:nvPr>
        </p:nvSpPr>
        <p:spPr>
          <a:xfrm>
            <a:off x="310325" y="863375"/>
            <a:ext cx="7582200" cy="5126100"/>
          </a:xfrm>
          <a:prstGeom prst="rect">
            <a:avLst/>
          </a:prstGeom>
          <a:noFill/>
          <a:ln>
            <a:noFill/>
          </a:ln>
        </p:spPr>
        <p:txBody>
          <a:bodyPr spcFirstLastPara="1" wrap="square" lIns="91425" tIns="45700" rIns="91425" bIns="45700" anchor="ctr" anchorCtr="0">
            <a:normAutofit/>
          </a:bodyPr>
          <a:lstStyle/>
          <a:p>
            <a:pPr marL="0" lvl="0" indent="0" algn="r" rtl="0">
              <a:lnSpc>
                <a:spcPct val="85000"/>
              </a:lnSpc>
              <a:spcBef>
                <a:spcPts val="0"/>
              </a:spcBef>
              <a:spcAft>
                <a:spcPts val="0"/>
              </a:spcAft>
              <a:buClr>
                <a:schemeClr val="lt1"/>
              </a:buClr>
              <a:buSzPts val="6600"/>
              <a:buFont typeface="Corbel"/>
              <a:buNone/>
            </a:pPr>
            <a:r>
              <a:rPr lang="en-US" sz="6600" dirty="0">
                <a:solidFill>
                  <a:schemeClr val="lt1"/>
                </a:solidFill>
              </a:rPr>
              <a:t>CLARK COUNTY REGIONAL TE STRATEGY</a:t>
            </a:r>
            <a:endParaRPr sz="6600" dirty="0">
              <a:solidFill>
                <a:schemeClr val="lt1"/>
              </a:solidFill>
            </a:endParaRPr>
          </a:p>
        </p:txBody>
      </p:sp>
      <p:cxnSp>
        <p:nvCxnSpPr>
          <p:cNvPr id="523" name="Google Shape;523;g106403371c9_0_108"/>
          <p:cNvCxnSpPr/>
          <p:nvPr/>
        </p:nvCxnSpPr>
        <p:spPr>
          <a:xfrm rot="10800000">
            <a:off x="7961243" y="2054826"/>
            <a:ext cx="0" cy="2743200"/>
          </a:xfrm>
          <a:prstGeom prst="straightConnector1">
            <a:avLst/>
          </a:prstGeom>
          <a:noFill/>
          <a:ln w="12700" cap="flat" cmpd="sng">
            <a:solidFill>
              <a:schemeClr val="lt1"/>
            </a:solidFill>
            <a:prstDash val="solid"/>
            <a:round/>
            <a:headEnd type="none" w="sm" len="sm"/>
            <a:tailEnd type="none" w="sm" len="sm"/>
          </a:ln>
        </p:spPr>
      </p:cxnSp>
      <p:sp>
        <p:nvSpPr>
          <p:cNvPr id="2" name="Google Shape;177;p7">
            <a:extLst>
              <a:ext uri="{FF2B5EF4-FFF2-40B4-BE49-F238E27FC236}">
                <a16:creationId xmlns:a16="http://schemas.microsoft.com/office/drawing/2014/main" id="{80D7ADCD-AE14-1391-0A7E-F11FB9DA0531}"/>
              </a:ext>
            </a:extLst>
          </p:cNvPr>
          <p:cNvSpPr txBox="1"/>
          <p:nvPr/>
        </p:nvSpPr>
        <p:spPr>
          <a:xfrm>
            <a:off x="8299140" y="3245708"/>
            <a:ext cx="348919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chemeClr val="lt1"/>
                </a:solidFill>
                <a:latin typeface="Arial"/>
                <a:ea typeface="Arial"/>
                <a:cs typeface="Arial"/>
                <a:sym typeface="Arial"/>
              </a:rPr>
              <a:t>April Bolduc</a:t>
            </a:r>
          </a:p>
          <a:p>
            <a:pPr marL="0" marR="0" lvl="0" indent="0" algn="l" rtl="0">
              <a:lnSpc>
                <a:spcPct val="100000"/>
              </a:lnSpc>
              <a:spcBef>
                <a:spcPts val="0"/>
              </a:spcBef>
              <a:spcAft>
                <a:spcPts val="0"/>
              </a:spcAft>
              <a:buNone/>
            </a:pPr>
            <a:r>
              <a:rPr lang="en-US" dirty="0">
                <a:solidFill>
                  <a:schemeClr val="lt1"/>
                </a:solidFill>
              </a:rPr>
              <a:t>S Curve Strategies</a:t>
            </a:r>
            <a:endParaRPr dirty="0"/>
          </a:p>
        </p:txBody>
      </p:sp>
    </p:spTree>
    <p:extLst>
      <p:ext uri="{BB962C8B-B14F-4D97-AF65-F5344CB8AC3E}">
        <p14:creationId xmlns:p14="http://schemas.microsoft.com/office/powerpoint/2010/main" val="1316321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4"/>
          <p:cNvSpPr/>
          <p:nvPr/>
        </p:nvSpPr>
        <p:spPr>
          <a:xfrm>
            <a:off x="1" y="723013"/>
            <a:ext cx="7422077" cy="575851"/>
          </a:xfrm>
          <a:prstGeom prst="rect">
            <a:avLst/>
          </a:prstGeom>
          <a:solidFill>
            <a:srgbClr val="003A4E"/>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2927" dirty="0">
                <a:solidFill>
                  <a:schemeClr val="lt1"/>
                </a:solidFill>
                <a:latin typeface="Calibri" panose="020F0502020204030204" pitchFamily="34" charset="0"/>
                <a:ea typeface="Corbel"/>
                <a:cs typeface="Calibri" panose="020F0502020204030204" pitchFamily="34" charset="0"/>
                <a:sym typeface="Corbel"/>
              </a:rPr>
              <a:t>TE STRATEGY RECOMMENDATIONS</a:t>
            </a:r>
            <a:endParaRPr sz="1227" dirty="0">
              <a:solidFill>
                <a:srgbClr val="64C123"/>
              </a:solidFill>
              <a:latin typeface="Calibri" panose="020F0502020204030204" pitchFamily="34" charset="0"/>
              <a:ea typeface="Corbel"/>
              <a:cs typeface="Calibri" panose="020F0502020204030204" pitchFamily="34" charset="0"/>
              <a:sym typeface="Corbel"/>
            </a:endParaRPr>
          </a:p>
        </p:txBody>
      </p:sp>
      <p:sp>
        <p:nvSpPr>
          <p:cNvPr id="5" name="Text Placeholder 4">
            <a:extLst>
              <a:ext uri="{FF2B5EF4-FFF2-40B4-BE49-F238E27FC236}">
                <a16:creationId xmlns:a16="http://schemas.microsoft.com/office/drawing/2014/main" id="{340DF063-9D44-0801-0788-F9D17FB00C4A}"/>
              </a:ext>
            </a:extLst>
          </p:cNvPr>
          <p:cNvSpPr>
            <a:spLocks noGrp="1"/>
          </p:cNvSpPr>
          <p:nvPr>
            <p:ph type="body" idx="1"/>
          </p:nvPr>
        </p:nvSpPr>
        <p:spPr>
          <a:xfrm>
            <a:off x="740750" y="1540721"/>
            <a:ext cx="5956934" cy="4416136"/>
          </a:xfrm>
        </p:spPr>
        <p:txBody>
          <a:bodyPr>
            <a:noAutofit/>
          </a:bodyPr>
          <a:lstStyle/>
          <a:p>
            <a:pPr lvl="0"/>
            <a:r>
              <a:rPr lang="en-US" sz="2000" b="0" i="0" dirty="0">
                <a:solidFill>
                  <a:srgbClr val="000000"/>
                </a:solidFill>
                <a:effectLst/>
                <a:latin typeface="Calibri" panose="020F0502020204030204" pitchFamily="34" charset="0"/>
              </a:rPr>
              <a:t>Lay the groundwork to rapidly accelerate EV adoption in the Clark County region (COMPLETE)</a:t>
            </a:r>
          </a:p>
          <a:p>
            <a:pPr lvl="0"/>
            <a:r>
              <a:rPr lang="en-US" sz="2000" dirty="0"/>
              <a:t>Current and future EV adoption projections to meet net zero by 2050 (COMPLETE)</a:t>
            </a:r>
          </a:p>
          <a:p>
            <a:pPr lvl="0"/>
            <a:r>
              <a:rPr lang="en-US" sz="2000" dirty="0"/>
              <a:t>Projections for EV charging to meet EV adoption goals (COMPLETE)</a:t>
            </a:r>
          </a:p>
          <a:p>
            <a:pPr lvl="0"/>
            <a:r>
              <a:rPr lang="en-US" sz="2000" dirty="0"/>
              <a:t>Existing EV infrastructure, development needs, and installation planning (COMPLETE)</a:t>
            </a:r>
          </a:p>
          <a:p>
            <a:pPr lvl="0"/>
            <a:r>
              <a:rPr lang="en-US" sz="2000" dirty="0"/>
              <a:t>Elevate the Working Group transportation electrification acumen (COMPLETE)</a:t>
            </a:r>
          </a:p>
          <a:p>
            <a:pPr lvl="0"/>
            <a:endParaRPr lang="en-US" sz="2000" dirty="0"/>
          </a:p>
        </p:txBody>
      </p:sp>
      <p:pic>
        <p:nvPicPr>
          <p:cNvPr id="3" name="Picture 2" descr="Nevada County Map">
            <a:extLst>
              <a:ext uri="{FF2B5EF4-FFF2-40B4-BE49-F238E27FC236}">
                <a16:creationId xmlns:a16="http://schemas.microsoft.com/office/drawing/2014/main" id="{01D214A9-5B27-2603-830B-4C88CF0F9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2136" y="1404243"/>
            <a:ext cx="3338807" cy="46890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E821695-A558-790D-6B1B-B6FD9C5EA944}"/>
              </a:ext>
            </a:extLst>
          </p:cNvPr>
          <p:cNvSpPr txBox="1"/>
          <p:nvPr/>
        </p:nvSpPr>
        <p:spPr>
          <a:xfrm>
            <a:off x="7682136" y="5453757"/>
            <a:ext cx="1816926" cy="769441"/>
          </a:xfrm>
          <a:prstGeom prst="rect">
            <a:avLst/>
          </a:prstGeom>
          <a:solidFill>
            <a:schemeClr val="bg1"/>
          </a:solidFill>
        </p:spPr>
        <p:txBody>
          <a:bodyPr wrap="square" rtlCol="0">
            <a:spAutoFit/>
          </a:bodyPr>
          <a:lstStyle/>
          <a:p>
            <a:r>
              <a:rPr lang="en-US" sz="1100" i="1" dirty="0"/>
              <a:t>A focus on Clark County.</a:t>
            </a:r>
          </a:p>
          <a:p>
            <a:endParaRPr lang="en-US" sz="1100" i="1" dirty="0"/>
          </a:p>
          <a:p>
            <a:endParaRPr lang="en-US" sz="1100" i="1" dirty="0"/>
          </a:p>
          <a:p>
            <a:endParaRPr lang="en-US" sz="1100" i="1" dirty="0"/>
          </a:p>
        </p:txBody>
      </p:sp>
    </p:spTree>
    <p:extLst>
      <p:ext uri="{BB962C8B-B14F-4D97-AF65-F5344CB8AC3E}">
        <p14:creationId xmlns:p14="http://schemas.microsoft.com/office/powerpoint/2010/main" val="1688550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4"/>
          <p:cNvSpPr/>
          <p:nvPr/>
        </p:nvSpPr>
        <p:spPr>
          <a:xfrm>
            <a:off x="1" y="723013"/>
            <a:ext cx="7897090" cy="575851"/>
          </a:xfrm>
          <a:prstGeom prst="rect">
            <a:avLst/>
          </a:prstGeom>
          <a:solidFill>
            <a:srgbClr val="003A4E"/>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2927" dirty="0">
                <a:solidFill>
                  <a:schemeClr val="lt1"/>
                </a:solidFill>
                <a:latin typeface="Calibri" panose="020F0502020204030204" pitchFamily="34" charset="0"/>
                <a:ea typeface="Corbel"/>
                <a:cs typeface="Calibri" panose="020F0502020204030204" pitchFamily="34" charset="0"/>
                <a:sym typeface="Corbel"/>
              </a:rPr>
              <a:t>TE STRATEGY RECOMMENDATIONS CONT’D</a:t>
            </a:r>
            <a:endParaRPr sz="1227" dirty="0">
              <a:solidFill>
                <a:srgbClr val="64C123"/>
              </a:solidFill>
              <a:latin typeface="Calibri" panose="020F0502020204030204" pitchFamily="34" charset="0"/>
              <a:ea typeface="Corbel"/>
              <a:cs typeface="Calibri" panose="020F0502020204030204" pitchFamily="34" charset="0"/>
              <a:sym typeface="Corbel"/>
            </a:endParaRPr>
          </a:p>
        </p:txBody>
      </p:sp>
      <p:sp>
        <p:nvSpPr>
          <p:cNvPr id="5" name="Text Placeholder 4">
            <a:extLst>
              <a:ext uri="{FF2B5EF4-FFF2-40B4-BE49-F238E27FC236}">
                <a16:creationId xmlns:a16="http://schemas.microsoft.com/office/drawing/2014/main" id="{340DF063-9D44-0801-0788-F9D17FB00C4A}"/>
              </a:ext>
            </a:extLst>
          </p:cNvPr>
          <p:cNvSpPr>
            <a:spLocks noGrp="1"/>
          </p:cNvSpPr>
          <p:nvPr>
            <p:ph type="body" idx="1"/>
          </p:nvPr>
        </p:nvSpPr>
        <p:spPr>
          <a:xfrm>
            <a:off x="740749" y="1540721"/>
            <a:ext cx="6265693" cy="4416136"/>
          </a:xfrm>
        </p:spPr>
        <p:txBody>
          <a:bodyPr>
            <a:noAutofit/>
          </a:bodyPr>
          <a:lstStyle/>
          <a:p>
            <a:pPr lvl="0"/>
            <a:r>
              <a:rPr lang="en-US" sz="2000" dirty="0"/>
              <a:t>Draft a model EV infrastructure ordinance – draft and comments received (COMPLETE)</a:t>
            </a:r>
          </a:p>
          <a:p>
            <a:pPr lvl="0"/>
            <a:r>
              <a:rPr lang="en-US" sz="2000" dirty="0"/>
              <a:t>Understand PUCN TE efforts – Overviews by PUCN and NV Energy, stakeholders encouraged to provide comments to proceedings (COMPLETE)</a:t>
            </a:r>
          </a:p>
          <a:p>
            <a:pPr lvl="0"/>
            <a:r>
              <a:rPr lang="en-US" sz="2000" dirty="0"/>
              <a:t>Economic and workforce development efforts and opportunities (COMPLETE)</a:t>
            </a:r>
          </a:p>
          <a:p>
            <a:r>
              <a:rPr lang="en-US" sz="2000" dirty="0"/>
              <a:t>Government agencies determine where EV goals housed and by who (COMPLETE)</a:t>
            </a:r>
          </a:p>
          <a:p>
            <a:r>
              <a:rPr lang="en-US" sz="2000" dirty="0"/>
              <a:t>Launch Clark County Clean Cities Coalition (COMPLETE)</a:t>
            </a:r>
          </a:p>
          <a:p>
            <a:endParaRPr lang="en-US" sz="2000" dirty="0"/>
          </a:p>
          <a:p>
            <a:pPr lvl="0"/>
            <a:endParaRPr lang="en-US" sz="2000" dirty="0"/>
          </a:p>
        </p:txBody>
      </p:sp>
      <p:pic>
        <p:nvPicPr>
          <p:cNvPr id="2" name="Picture 1">
            <a:extLst>
              <a:ext uri="{FF2B5EF4-FFF2-40B4-BE49-F238E27FC236}">
                <a16:creationId xmlns:a16="http://schemas.microsoft.com/office/drawing/2014/main" id="{9262EC11-19CD-4E8D-A6DC-42A0CC2B04CF}"/>
              </a:ext>
            </a:extLst>
          </p:cNvPr>
          <p:cNvPicPr>
            <a:picLocks noChangeAspect="1"/>
          </p:cNvPicPr>
          <p:nvPr/>
        </p:nvPicPr>
        <p:blipFill rotWithShape="1">
          <a:blip r:embed="rId3"/>
          <a:srcRect b="6174"/>
          <a:stretch/>
        </p:blipFill>
        <p:spPr>
          <a:xfrm>
            <a:off x="8803191" y="1214967"/>
            <a:ext cx="3153432" cy="4154702"/>
          </a:xfrm>
          <a:prstGeom prst="rect">
            <a:avLst/>
          </a:prstGeom>
        </p:spPr>
      </p:pic>
    </p:spTree>
    <p:extLst>
      <p:ext uri="{BB962C8B-B14F-4D97-AF65-F5344CB8AC3E}">
        <p14:creationId xmlns:p14="http://schemas.microsoft.com/office/powerpoint/2010/main" val="3468927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4"/>
          <p:cNvSpPr/>
          <p:nvPr/>
        </p:nvSpPr>
        <p:spPr>
          <a:xfrm>
            <a:off x="1" y="723013"/>
            <a:ext cx="6400800" cy="575851"/>
          </a:xfrm>
          <a:prstGeom prst="rect">
            <a:avLst/>
          </a:prstGeom>
          <a:solidFill>
            <a:srgbClr val="003A4E"/>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2927" dirty="0">
                <a:solidFill>
                  <a:schemeClr val="lt1"/>
                </a:solidFill>
                <a:latin typeface="Calibri" panose="020F0502020204030204" pitchFamily="34" charset="0"/>
                <a:ea typeface="Corbel"/>
                <a:cs typeface="Calibri" panose="020F0502020204030204" pitchFamily="34" charset="0"/>
                <a:sym typeface="Corbel"/>
              </a:rPr>
              <a:t>TE STRATEGY CONTENTS</a:t>
            </a:r>
            <a:endParaRPr lang="en-US" sz="1227" dirty="0">
              <a:solidFill>
                <a:srgbClr val="64C123"/>
              </a:solidFill>
              <a:latin typeface="Calibri" panose="020F0502020204030204" pitchFamily="34" charset="0"/>
              <a:ea typeface="Corbel"/>
              <a:cs typeface="Calibri" panose="020F0502020204030204" pitchFamily="34" charset="0"/>
              <a:sym typeface="Corbel"/>
            </a:endParaRPr>
          </a:p>
        </p:txBody>
      </p:sp>
      <p:sp>
        <p:nvSpPr>
          <p:cNvPr id="5" name="Text Placeholder 4">
            <a:extLst>
              <a:ext uri="{FF2B5EF4-FFF2-40B4-BE49-F238E27FC236}">
                <a16:creationId xmlns:a16="http://schemas.microsoft.com/office/drawing/2014/main" id="{340DF063-9D44-0801-0788-F9D17FB00C4A}"/>
              </a:ext>
            </a:extLst>
          </p:cNvPr>
          <p:cNvSpPr>
            <a:spLocks noGrp="1"/>
          </p:cNvSpPr>
          <p:nvPr>
            <p:ph type="body" idx="1"/>
          </p:nvPr>
        </p:nvSpPr>
        <p:spPr>
          <a:xfrm>
            <a:off x="740749" y="1540721"/>
            <a:ext cx="6645703" cy="4416136"/>
          </a:xfrm>
        </p:spPr>
        <p:txBody>
          <a:bodyPr>
            <a:noAutofit/>
          </a:bodyPr>
          <a:lstStyle/>
          <a:p>
            <a:r>
              <a:rPr lang="en-US" sz="2000" dirty="0"/>
              <a:t>Current TE policies, incentives, and plans </a:t>
            </a:r>
          </a:p>
          <a:p>
            <a:pPr lvl="1"/>
            <a:r>
              <a:rPr lang="en-US" sz="1800" dirty="0"/>
              <a:t>State</a:t>
            </a:r>
          </a:p>
          <a:p>
            <a:pPr lvl="1"/>
            <a:r>
              <a:rPr lang="en-US" sz="1800" dirty="0"/>
              <a:t>Local</a:t>
            </a:r>
          </a:p>
          <a:p>
            <a:r>
              <a:rPr lang="en-US" sz="2000" dirty="0"/>
              <a:t>EV adoption baseline for Clark County jurisdictions</a:t>
            </a:r>
          </a:p>
          <a:p>
            <a:r>
              <a:rPr lang="en-US" sz="2000" dirty="0"/>
              <a:t>Barriers to EV adoption </a:t>
            </a:r>
          </a:p>
          <a:p>
            <a:r>
              <a:rPr lang="en-US" sz="2000" dirty="0"/>
              <a:t>Recommendations</a:t>
            </a:r>
          </a:p>
          <a:p>
            <a:r>
              <a:rPr lang="en-US" sz="2000" dirty="0"/>
              <a:t>All comments and letters received from members and interested parties.  </a:t>
            </a:r>
          </a:p>
          <a:p>
            <a:pPr marL="584200" lvl="1" indent="0">
              <a:buNone/>
            </a:pPr>
            <a:endParaRPr lang="en-US" sz="1800" dirty="0"/>
          </a:p>
        </p:txBody>
      </p:sp>
      <p:pic>
        <p:nvPicPr>
          <p:cNvPr id="3" name="Picture 2" descr="A person and a child on a scooter&#10;&#10;Description automatically generated with low confidence">
            <a:extLst>
              <a:ext uri="{FF2B5EF4-FFF2-40B4-BE49-F238E27FC236}">
                <a16:creationId xmlns:a16="http://schemas.microsoft.com/office/drawing/2014/main" id="{A7A277B6-D462-6F70-BC44-AAE0EE6A916A}"/>
              </a:ext>
            </a:extLst>
          </p:cNvPr>
          <p:cNvPicPr>
            <a:picLocks noChangeAspect="1"/>
          </p:cNvPicPr>
          <p:nvPr/>
        </p:nvPicPr>
        <p:blipFill>
          <a:blip r:embed="rId3"/>
          <a:stretch>
            <a:fillRect/>
          </a:stretch>
        </p:blipFill>
        <p:spPr>
          <a:xfrm>
            <a:off x="7665765" y="723013"/>
            <a:ext cx="4251453" cy="2792268"/>
          </a:xfrm>
          <a:prstGeom prst="rect">
            <a:avLst/>
          </a:prstGeom>
        </p:spPr>
      </p:pic>
      <p:pic>
        <p:nvPicPr>
          <p:cNvPr id="6" name="Picture 5" descr="A person holding a golf club&#10;&#10;Description automatically generated with low confidence">
            <a:extLst>
              <a:ext uri="{FF2B5EF4-FFF2-40B4-BE49-F238E27FC236}">
                <a16:creationId xmlns:a16="http://schemas.microsoft.com/office/drawing/2014/main" id="{33FF19E3-ADE2-9ECB-093E-D9BDDEAEDE3E}"/>
              </a:ext>
            </a:extLst>
          </p:cNvPr>
          <p:cNvPicPr>
            <a:picLocks noChangeAspect="1"/>
          </p:cNvPicPr>
          <p:nvPr/>
        </p:nvPicPr>
        <p:blipFill>
          <a:blip r:embed="rId4"/>
          <a:stretch>
            <a:fillRect/>
          </a:stretch>
        </p:blipFill>
        <p:spPr>
          <a:xfrm>
            <a:off x="7665765" y="3610283"/>
            <a:ext cx="4251453" cy="2804150"/>
          </a:xfrm>
          <a:prstGeom prst="rect">
            <a:avLst/>
          </a:prstGeom>
        </p:spPr>
      </p:pic>
    </p:spTree>
    <p:extLst>
      <p:ext uri="{BB962C8B-B14F-4D97-AF65-F5344CB8AC3E}">
        <p14:creationId xmlns:p14="http://schemas.microsoft.com/office/powerpoint/2010/main" val="2762755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g106403371c9_0_108"/>
          <p:cNvSpPr/>
          <p:nvPr/>
        </p:nvSpPr>
        <p:spPr>
          <a:xfrm>
            <a:off x="231140" y="243840"/>
            <a:ext cx="11724600" cy="637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518" name="Google Shape;518;g106403371c9_0_108"/>
          <p:cNvSpPr/>
          <p:nvPr/>
        </p:nvSpPr>
        <p:spPr>
          <a:xfrm>
            <a:off x="231140" y="243840"/>
            <a:ext cx="11724600" cy="6378000"/>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cxnSp>
        <p:nvCxnSpPr>
          <p:cNvPr id="519" name="Google Shape;519;g106403371c9_0_108"/>
          <p:cNvCxnSpPr/>
          <p:nvPr/>
        </p:nvCxnSpPr>
        <p:spPr>
          <a:xfrm>
            <a:off x="1978660" y="3733800"/>
            <a:ext cx="8229600" cy="0"/>
          </a:xfrm>
          <a:prstGeom prst="straightConnector1">
            <a:avLst/>
          </a:prstGeom>
          <a:noFill/>
          <a:ln w="10000" cap="flat" cmpd="sng">
            <a:solidFill>
              <a:srgbClr val="FFFFFF"/>
            </a:solidFill>
            <a:prstDash val="solid"/>
            <a:round/>
            <a:headEnd type="none" w="sm" len="sm"/>
            <a:tailEnd type="none" w="sm" len="sm"/>
          </a:ln>
        </p:spPr>
      </p:cxnSp>
      <p:sp>
        <p:nvSpPr>
          <p:cNvPr id="520" name="Google Shape;520;g106403371c9_0_108"/>
          <p:cNvSpPr/>
          <p:nvPr/>
        </p:nvSpPr>
        <p:spPr>
          <a:xfrm>
            <a:off x="0" y="0"/>
            <a:ext cx="12192000" cy="6858000"/>
          </a:xfrm>
          <a:prstGeom prst="rect">
            <a:avLst/>
          </a:prstGeom>
          <a:solidFill>
            <a:srgbClr val="0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521" name="Google Shape;521;g106403371c9_0_108"/>
          <p:cNvSpPr/>
          <p:nvPr/>
        </p:nvSpPr>
        <p:spPr>
          <a:xfrm>
            <a:off x="228600" y="246888"/>
            <a:ext cx="11724600" cy="6378000"/>
          </a:xfrm>
          <a:prstGeom prst="rect">
            <a:avLst/>
          </a:prstGeom>
          <a:no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522" name="Google Shape;522;g106403371c9_0_108"/>
          <p:cNvSpPr txBox="1">
            <a:spLocks noGrp="1"/>
          </p:cNvSpPr>
          <p:nvPr>
            <p:ph type="title"/>
          </p:nvPr>
        </p:nvSpPr>
        <p:spPr>
          <a:xfrm>
            <a:off x="310325" y="863375"/>
            <a:ext cx="7582200" cy="5126100"/>
          </a:xfrm>
          <a:prstGeom prst="rect">
            <a:avLst/>
          </a:prstGeom>
          <a:noFill/>
          <a:ln>
            <a:noFill/>
          </a:ln>
        </p:spPr>
        <p:txBody>
          <a:bodyPr spcFirstLastPara="1" wrap="square" lIns="91425" tIns="45700" rIns="91425" bIns="45700" anchor="ctr" anchorCtr="0">
            <a:normAutofit/>
          </a:bodyPr>
          <a:lstStyle/>
          <a:p>
            <a:pPr marL="0" lvl="0" indent="0" algn="r" rtl="0">
              <a:lnSpc>
                <a:spcPct val="85000"/>
              </a:lnSpc>
              <a:spcBef>
                <a:spcPts val="0"/>
              </a:spcBef>
              <a:spcAft>
                <a:spcPts val="0"/>
              </a:spcAft>
              <a:buClr>
                <a:schemeClr val="lt1"/>
              </a:buClr>
              <a:buSzPts val="6600"/>
              <a:buFont typeface="Corbel"/>
              <a:buNone/>
            </a:pPr>
            <a:r>
              <a:rPr lang="en-US" sz="6600" dirty="0">
                <a:solidFill>
                  <a:schemeClr val="lt1"/>
                </a:solidFill>
              </a:rPr>
              <a:t>TEWG NEXT STEPS</a:t>
            </a:r>
            <a:endParaRPr sz="6600" dirty="0">
              <a:solidFill>
                <a:schemeClr val="lt1"/>
              </a:solidFill>
            </a:endParaRPr>
          </a:p>
        </p:txBody>
      </p:sp>
      <p:cxnSp>
        <p:nvCxnSpPr>
          <p:cNvPr id="523" name="Google Shape;523;g106403371c9_0_108"/>
          <p:cNvCxnSpPr/>
          <p:nvPr/>
        </p:nvCxnSpPr>
        <p:spPr>
          <a:xfrm rot="10800000">
            <a:off x="7961243" y="2054826"/>
            <a:ext cx="0" cy="2743200"/>
          </a:xfrm>
          <a:prstGeom prst="straightConnector1">
            <a:avLst/>
          </a:prstGeom>
          <a:noFill/>
          <a:ln w="12700" cap="flat" cmpd="sng">
            <a:solidFill>
              <a:schemeClr val="lt1"/>
            </a:solidFill>
            <a:prstDash val="solid"/>
            <a:round/>
            <a:headEnd type="none" w="sm" len="sm"/>
            <a:tailEnd type="none" w="sm" len="sm"/>
          </a:ln>
        </p:spPr>
      </p:cxnSp>
    </p:spTree>
    <p:extLst>
      <p:ext uri="{BB962C8B-B14F-4D97-AF65-F5344CB8AC3E}">
        <p14:creationId xmlns:p14="http://schemas.microsoft.com/office/powerpoint/2010/main" val="3464101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106403371c9_0_136"/>
          <p:cNvSpPr txBox="1">
            <a:spLocks noGrp="1"/>
          </p:cNvSpPr>
          <p:nvPr>
            <p:ph type="body" idx="1"/>
          </p:nvPr>
        </p:nvSpPr>
        <p:spPr>
          <a:xfrm>
            <a:off x="837741" y="1299013"/>
            <a:ext cx="6193217" cy="4482662"/>
          </a:xfrm>
          <a:prstGeom prst="rect">
            <a:avLst/>
          </a:prstGeom>
          <a:noFill/>
          <a:ln>
            <a:noFill/>
          </a:ln>
        </p:spPr>
        <p:txBody>
          <a:bodyPr spcFirstLastPara="1" wrap="square" lIns="91425" tIns="45700" rIns="91425" bIns="45700" anchor="t" anchorCtr="0">
            <a:normAutofit fontScale="92500" lnSpcReduction="10000"/>
          </a:bodyPr>
          <a:lstStyle/>
          <a:p>
            <a:pPr marL="116840" indent="0">
              <a:lnSpc>
                <a:spcPct val="110000"/>
              </a:lnSpc>
              <a:buNone/>
            </a:pPr>
            <a:endParaRPr lang="en-US" dirty="0">
              <a:latin typeface="Calibri"/>
              <a:cs typeface="Calibri"/>
            </a:endParaRPr>
          </a:p>
          <a:p>
            <a:pPr>
              <a:lnSpc>
                <a:spcPct val="110000"/>
              </a:lnSpc>
            </a:pPr>
            <a:r>
              <a:rPr lang="en-US" dirty="0">
                <a:latin typeface="Calibri" panose="020F0502020204030204" pitchFamily="34" charset="0"/>
                <a:cs typeface="Calibri" panose="020F0502020204030204" pitchFamily="34" charset="0"/>
              </a:rPr>
              <a:t>Review Regional Transportation Electrification Strategy</a:t>
            </a:r>
          </a:p>
          <a:p>
            <a:pPr lvl="1">
              <a:lnSpc>
                <a:spcPct val="110000"/>
              </a:lnSpc>
            </a:pPr>
            <a:r>
              <a:rPr lang="en-US" dirty="0">
                <a:latin typeface="Calibri" panose="020F0502020204030204" pitchFamily="34" charset="0"/>
                <a:cs typeface="Calibri" panose="020F0502020204030204" pitchFamily="34" charset="0"/>
              </a:rPr>
              <a:t>Emailed following meeting</a:t>
            </a:r>
          </a:p>
          <a:p>
            <a:pPr lvl="1">
              <a:lnSpc>
                <a:spcPct val="110000"/>
              </a:lnSpc>
            </a:pPr>
            <a:r>
              <a:rPr lang="en-US" dirty="0">
                <a:latin typeface="Calibri" panose="020F0502020204030204" pitchFamily="34" charset="0"/>
                <a:cs typeface="Calibri" panose="020F0502020204030204" pitchFamily="34" charset="0"/>
              </a:rPr>
              <a:t>Due Dec. 15, 2022</a:t>
            </a:r>
          </a:p>
          <a:p>
            <a:pPr lvl="1">
              <a:lnSpc>
                <a:spcPct val="110000"/>
              </a:lnSpc>
            </a:pPr>
            <a:r>
              <a:rPr lang="en-US" dirty="0">
                <a:latin typeface="Calibri" panose="020F0502020204030204" pitchFamily="34" charset="0"/>
                <a:cs typeface="Calibri" panose="020F0502020204030204" pitchFamily="34" charset="0"/>
              </a:rPr>
              <a:t>Word doc to track changes</a:t>
            </a:r>
          </a:p>
          <a:p>
            <a:pPr lvl="1">
              <a:lnSpc>
                <a:spcPct val="110000"/>
              </a:lnSpc>
            </a:pPr>
            <a:r>
              <a:rPr lang="en-US" dirty="0">
                <a:latin typeface="Calibri" panose="020F0502020204030204" pitchFamily="34" charset="0"/>
                <a:cs typeface="Calibri" panose="020F0502020204030204" pitchFamily="34" charset="0"/>
              </a:rPr>
              <a:t>Will go to design with charts, etc., once feedback received</a:t>
            </a:r>
          </a:p>
          <a:p>
            <a:pPr>
              <a:lnSpc>
                <a:spcPct val="110000"/>
              </a:lnSpc>
            </a:pPr>
            <a:r>
              <a:rPr lang="en-US" dirty="0">
                <a:latin typeface="Calibri" panose="020F0502020204030204" pitchFamily="34" charset="0"/>
                <a:cs typeface="Calibri" panose="020F0502020204030204" pitchFamily="34" charset="0"/>
              </a:rPr>
              <a:t>Model Ordinance</a:t>
            </a:r>
          </a:p>
          <a:p>
            <a:pPr lvl="1">
              <a:lnSpc>
                <a:spcPct val="110000"/>
              </a:lnSpc>
              <a:buFont typeface="Wingdings" panose="05000000000000000000" pitchFamily="2" charset="2"/>
              <a:buChar char="Ø"/>
            </a:pPr>
            <a:r>
              <a:rPr lang="en-US" dirty="0">
                <a:latin typeface="Calibri" panose="020F0502020204030204" pitchFamily="34" charset="0"/>
                <a:cs typeface="Calibri" panose="020F0502020204030204" pitchFamily="34" charset="0"/>
              </a:rPr>
              <a:t>Presented to BCC for staff direction 12/20</a:t>
            </a:r>
          </a:p>
          <a:p>
            <a:pPr lvl="1">
              <a:lnSpc>
                <a:spcPct val="110000"/>
              </a:lnSpc>
              <a:buFont typeface="Wingdings" panose="05000000000000000000" pitchFamily="2" charset="2"/>
              <a:buChar char="Ø"/>
            </a:pPr>
            <a:r>
              <a:rPr lang="en-US" dirty="0">
                <a:latin typeface="Calibri" panose="020F0502020204030204" pitchFamily="34" charset="0"/>
                <a:cs typeface="Calibri" panose="020F0502020204030204" pitchFamily="34" charset="0"/>
              </a:rPr>
              <a:t>If directed to proceed, will be incorporated into Transform Clark County Title 30 rewrite</a:t>
            </a:r>
          </a:p>
          <a:p>
            <a:pPr lvl="1">
              <a:lnSpc>
                <a:spcPct val="110000"/>
              </a:lnSpc>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584200" lvl="1" indent="0">
              <a:lnSpc>
                <a:spcPct val="110000"/>
              </a:lnSpc>
              <a:buNone/>
            </a:pPr>
            <a:endParaRPr lang="en-US" dirty="0">
              <a:latin typeface="Calibri" panose="020F0502020204030204" pitchFamily="34" charset="0"/>
              <a:cs typeface="Calibri" panose="020F0502020204030204" pitchFamily="34" charset="0"/>
            </a:endParaRPr>
          </a:p>
        </p:txBody>
      </p:sp>
      <p:sp>
        <p:nvSpPr>
          <p:cNvPr id="309" name="Google Shape;309;g106403371c9_0_136"/>
          <p:cNvSpPr/>
          <p:nvPr/>
        </p:nvSpPr>
        <p:spPr>
          <a:xfrm>
            <a:off x="1" y="723013"/>
            <a:ext cx="6001304" cy="576000"/>
          </a:xfrm>
          <a:prstGeom prst="rect">
            <a:avLst/>
          </a:prstGeom>
          <a:solidFill>
            <a:srgbClr val="003A4E"/>
          </a:solidFill>
          <a:ln>
            <a:noFill/>
          </a:ln>
        </p:spPr>
        <p:txBody>
          <a:bodyPr spcFirstLastPara="1" wrap="square" lIns="91425" tIns="45700" rIns="91425" bIns="45700" anchor="ctr" anchorCtr="0">
            <a:noAutofit/>
          </a:bodyPr>
          <a:lstStyle/>
          <a:p>
            <a:pPr algn="ctr"/>
            <a:r>
              <a:rPr lang="en-US" sz="2900">
                <a:solidFill>
                  <a:schemeClr val="lt1"/>
                </a:solidFill>
                <a:latin typeface="Calibri"/>
                <a:cs typeface="Calibri"/>
              </a:rPr>
              <a:t>NEXT </a:t>
            </a:r>
            <a:r>
              <a:rPr lang="en-US" sz="2900" dirty="0">
                <a:solidFill>
                  <a:schemeClr val="lt1"/>
                </a:solidFill>
                <a:latin typeface="Calibri"/>
                <a:cs typeface="Calibri"/>
              </a:rPr>
              <a:t>STEPS</a:t>
            </a:r>
            <a:endParaRPr lang="en-US" dirty="0"/>
          </a:p>
        </p:txBody>
      </p:sp>
      <p:pic>
        <p:nvPicPr>
          <p:cNvPr id="3" name="Google Shape;229;g106403371c9_0_20" descr="woman in white sweater driving car">
            <a:extLst>
              <a:ext uri="{FF2B5EF4-FFF2-40B4-BE49-F238E27FC236}">
                <a16:creationId xmlns:a16="http://schemas.microsoft.com/office/drawing/2014/main" id="{9E4C2BF0-3570-AD09-A011-B0800261B9C5}"/>
              </a:ext>
            </a:extLst>
          </p:cNvPr>
          <p:cNvPicPr preferRelativeResize="0"/>
          <p:nvPr/>
        </p:nvPicPr>
        <p:blipFill>
          <a:blip r:embed="rId3">
            <a:alphaModFix/>
          </a:blip>
          <a:stretch>
            <a:fillRect/>
          </a:stretch>
        </p:blipFill>
        <p:spPr>
          <a:xfrm>
            <a:off x="7433954" y="2015310"/>
            <a:ext cx="4523228" cy="3316711"/>
          </a:xfrm>
          <a:prstGeom prst="rect">
            <a:avLst/>
          </a:prstGeom>
          <a:noFill/>
          <a:ln>
            <a:noFill/>
          </a:ln>
        </p:spPr>
      </p:pic>
    </p:spTree>
    <p:extLst>
      <p:ext uri="{BB962C8B-B14F-4D97-AF65-F5344CB8AC3E}">
        <p14:creationId xmlns:p14="http://schemas.microsoft.com/office/powerpoint/2010/main" val="3630794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
          <p:cNvSpPr txBox="1">
            <a:spLocks noGrp="1"/>
          </p:cNvSpPr>
          <p:nvPr>
            <p:ph type="body" idx="1"/>
          </p:nvPr>
        </p:nvSpPr>
        <p:spPr>
          <a:xfrm>
            <a:off x="906781" y="1624663"/>
            <a:ext cx="5189219" cy="4416136"/>
          </a:xfrm>
          <a:prstGeom prst="rect">
            <a:avLst/>
          </a:prstGeom>
          <a:noFill/>
          <a:ln>
            <a:noFill/>
          </a:ln>
        </p:spPr>
        <p:txBody>
          <a:bodyPr spcFirstLastPara="1" wrap="square" lIns="91425" tIns="45700" rIns="91425" bIns="45700" anchor="t" anchorCtr="0">
            <a:normAutofit/>
          </a:bodyPr>
          <a:lstStyle/>
          <a:p>
            <a:pPr marL="45720" lvl="0" indent="0" algn="l" rtl="0">
              <a:lnSpc>
                <a:spcPct val="90000"/>
              </a:lnSpc>
              <a:spcBef>
                <a:spcPts val="0"/>
              </a:spcBef>
              <a:spcAft>
                <a:spcPts val="0"/>
              </a:spcAft>
              <a:buClr>
                <a:schemeClr val="dk1"/>
              </a:buClr>
              <a:buSzPts val="960"/>
              <a:buNone/>
            </a:pPr>
            <a:endParaRPr sz="2000" dirty="0">
              <a:latin typeface="Calibri"/>
              <a:ea typeface="Calibri"/>
              <a:cs typeface="Calibri"/>
              <a:sym typeface="Calibri"/>
            </a:endParaRPr>
          </a:p>
          <a:p>
            <a:pPr marL="574040" lvl="0" indent="-457200">
              <a:buClr>
                <a:schemeClr val="accent2"/>
              </a:buClr>
              <a:buSzPct val="90000"/>
              <a:buFont typeface="+mj-lt"/>
              <a:buAutoNum type="arabicPeriod"/>
            </a:pPr>
            <a:r>
              <a:rPr lang="en-US" sz="2000" dirty="0"/>
              <a:t>Model EV Charging Ordinance Comments Update</a:t>
            </a:r>
          </a:p>
          <a:p>
            <a:pPr marL="574040" lvl="0" indent="-457200">
              <a:buClr>
                <a:schemeClr val="accent2"/>
              </a:buClr>
              <a:buSzPct val="90000"/>
              <a:buFont typeface="+mj-lt"/>
              <a:buAutoNum type="arabicPeriod"/>
            </a:pPr>
            <a:r>
              <a:rPr lang="en-US" sz="2000" dirty="0"/>
              <a:t>Regional Transportation Electrification Plan Review</a:t>
            </a:r>
          </a:p>
          <a:p>
            <a:pPr marL="574040" lvl="0" indent="-457200">
              <a:buClr>
                <a:schemeClr val="accent2"/>
              </a:buClr>
              <a:buSzPct val="90000"/>
              <a:buFont typeface="+mj-lt"/>
              <a:buAutoNum type="arabicPeriod"/>
            </a:pPr>
            <a:r>
              <a:rPr lang="en-US" sz="2000" dirty="0"/>
              <a:t>Q&amp;A: Public and Interested Parties</a:t>
            </a:r>
          </a:p>
          <a:p>
            <a:pPr marL="574040" indent="-457200">
              <a:buClr>
                <a:schemeClr val="accent2"/>
              </a:buClr>
              <a:buSzPct val="90000"/>
              <a:buFont typeface="+mj-lt"/>
              <a:buAutoNum type="arabicPeriod"/>
            </a:pPr>
            <a:r>
              <a:rPr lang="en-US" sz="2000" dirty="0"/>
              <a:t>Next Steps</a:t>
            </a:r>
            <a:endParaRPr sz="2000" dirty="0">
              <a:latin typeface="Calibri"/>
              <a:ea typeface="Calibri"/>
              <a:cs typeface="Calibri"/>
              <a:sym typeface="Calibri"/>
            </a:endParaRPr>
          </a:p>
        </p:txBody>
      </p:sp>
      <p:sp>
        <p:nvSpPr>
          <p:cNvPr id="200" name="Google Shape;200;p2"/>
          <p:cNvSpPr/>
          <p:nvPr/>
        </p:nvSpPr>
        <p:spPr>
          <a:xfrm>
            <a:off x="1" y="723013"/>
            <a:ext cx="4329545" cy="575851"/>
          </a:xfrm>
          <a:prstGeom prst="rect">
            <a:avLst/>
          </a:prstGeom>
          <a:solidFill>
            <a:srgbClr val="003A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900">
                <a:solidFill>
                  <a:schemeClr val="lt1"/>
                </a:solidFill>
                <a:latin typeface="Calibri"/>
                <a:ea typeface="Corbel"/>
                <a:cs typeface="Calibri"/>
                <a:sym typeface="Corbel"/>
              </a:rPr>
              <a:t>AGENDA</a:t>
            </a:r>
            <a:endParaRPr lang="en-US" sz="2900" u="none" strike="noStrike" cap="none">
              <a:solidFill>
                <a:schemeClr val="lt1"/>
              </a:solidFill>
              <a:latin typeface="Calibri"/>
              <a:ea typeface="Corbel"/>
              <a:cs typeface="Calibri"/>
            </a:endParaRPr>
          </a:p>
        </p:txBody>
      </p:sp>
      <p:pic>
        <p:nvPicPr>
          <p:cNvPr id="3" name="Picture 4" descr="2022 Ford F-150 Lightning® All-Electric Truck | Pricing, Photos, Specs &amp;  More | Ford.ca">
            <a:extLst>
              <a:ext uri="{FF2B5EF4-FFF2-40B4-BE49-F238E27FC236}">
                <a16:creationId xmlns:a16="http://schemas.microsoft.com/office/drawing/2014/main" id="{C517CA4C-E398-3651-E711-E2DE19245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56054"/>
            <a:ext cx="5727301" cy="25056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104B0E3-6771-55EC-D3C8-6E5A7DCFC4FD}"/>
              </a:ext>
            </a:extLst>
          </p:cNvPr>
          <p:cNvSpPr txBox="1"/>
          <p:nvPr/>
        </p:nvSpPr>
        <p:spPr>
          <a:xfrm>
            <a:off x="10129659" y="4561748"/>
            <a:ext cx="2291937" cy="307777"/>
          </a:xfrm>
          <a:prstGeom prst="rect">
            <a:avLst/>
          </a:prstGeom>
          <a:noFill/>
        </p:spPr>
        <p:txBody>
          <a:bodyPr wrap="square" rtlCol="0">
            <a:spAutoFit/>
          </a:bodyPr>
          <a:lstStyle/>
          <a:p>
            <a:r>
              <a:rPr lang="en-US" i="1" dirty="0">
                <a:latin typeface="Calibri" panose="020F0502020204030204" pitchFamily="34" charset="0"/>
                <a:cs typeface="Calibri" panose="020F0502020204030204" pitchFamily="34" charset="0"/>
              </a:rPr>
              <a:t>Ford F-150 Lightning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
          <p:cNvSpPr/>
          <p:nvPr/>
        </p:nvSpPr>
        <p:spPr>
          <a:xfrm>
            <a:off x="231140" y="243840"/>
            <a:ext cx="11724640" cy="6377939"/>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208" name="Google Shape;208;p3"/>
          <p:cNvSpPr/>
          <p:nvPr/>
        </p:nvSpPr>
        <p:spPr>
          <a:xfrm>
            <a:off x="231140" y="243840"/>
            <a:ext cx="11724640" cy="6377939"/>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cxnSp>
        <p:nvCxnSpPr>
          <p:cNvPr id="209" name="Google Shape;209;p3"/>
          <p:cNvCxnSpPr/>
          <p:nvPr/>
        </p:nvCxnSpPr>
        <p:spPr>
          <a:xfrm>
            <a:off x="1978660" y="3733800"/>
            <a:ext cx="8229601" cy="0"/>
          </a:xfrm>
          <a:prstGeom prst="straightConnector1">
            <a:avLst/>
          </a:prstGeom>
          <a:noFill/>
          <a:ln w="10000" cap="flat" cmpd="sng">
            <a:solidFill>
              <a:srgbClr val="FFFFFF"/>
            </a:solidFill>
            <a:prstDash val="solid"/>
            <a:round/>
            <a:headEnd type="none" w="sm" len="sm"/>
            <a:tailEnd type="none" w="sm" len="sm"/>
          </a:ln>
        </p:spPr>
      </p:cxnSp>
      <p:sp>
        <p:nvSpPr>
          <p:cNvPr id="210" name="Google Shape;210;p3"/>
          <p:cNvSpPr/>
          <p:nvPr/>
        </p:nvSpPr>
        <p:spPr>
          <a:xfrm>
            <a:off x="0" y="0"/>
            <a:ext cx="12192000" cy="6858000"/>
          </a:xfrm>
          <a:prstGeom prst="rect">
            <a:avLst/>
          </a:prstGeom>
          <a:solidFill>
            <a:srgbClr val="0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211" name="Google Shape;211;p3"/>
          <p:cNvSpPr/>
          <p:nvPr/>
        </p:nvSpPr>
        <p:spPr>
          <a:xfrm>
            <a:off x="228600" y="246888"/>
            <a:ext cx="11724640" cy="6377939"/>
          </a:xfrm>
          <a:prstGeom prst="rect">
            <a:avLst/>
          </a:prstGeom>
          <a:no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212" name="Google Shape;212;p3"/>
          <p:cNvSpPr txBox="1">
            <a:spLocks noGrp="1"/>
          </p:cNvSpPr>
          <p:nvPr>
            <p:ph type="title"/>
          </p:nvPr>
        </p:nvSpPr>
        <p:spPr>
          <a:xfrm>
            <a:off x="626276" y="863375"/>
            <a:ext cx="7266300" cy="5126100"/>
          </a:xfrm>
          <a:prstGeom prst="rect">
            <a:avLst/>
          </a:prstGeom>
          <a:noFill/>
          <a:ln>
            <a:noFill/>
          </a:ln>
        </p:spPr>
        <p:txBody>
          <a:bodyPr spcFirstLastPara="1" wrap="square" lIns="91425" tIns="45700" rIns="91425" bIns="45700" anchor="ctr" anchorCtr="0">
            <a:normAutofit/>
          </a:bodyPr>
          <a:lstStyle/>
          <a:p>
            <a:pPr marL="0" lvl="0" indent="0" algn="r" rtl="0">
              <a:lnSpc>
                <a:spcPct val="85000"/>
              </a:lnSpc>
              <a:spcBef>
                <a:spcPts val="0"/>
              </a:spcBef>
              <a:spcAft>
                <a:spcPts val="0"/>
              </a:spcAft>
              <a:buClr>
                <a:schemeClr val="lt1"/>
              </a:buClr>
              <a:buSzPts val="6600"/>
              <a:buFont typeface="Corbel"/>
              <a:buNone/>
            </a:pPr>
            <a:r>
              <a:rPr lang="en-US" sz="6600" dirty="0">
                <a:solidFill>
                  <a:schemeClr val="lt1"/>
                </a:solidFill>
              </a:rPr>
              <a:t>THANK YOU MEMBERS</a:t>
            </a:r>
            <a:endParaRPr dirty="0"/>
          </a:p>
        </p:txBody>
      </p:sp>
      <p:cxnSp>
        <p:nvCxnSpPr>
          <p:cNvPr id="213" name="Google Shape;213;p3"/>
          <p:cNvCxnSpPr/>
          <p:nvPr/>
        </p:nvCxnSpPr>
        <p:spPr>
          <a:xfrm rot="10800000">
            <a:off x="7961243" y="2054826"/>
            <a:ext cx="0" cy="2743200"/>
          </a:xfrm>
          <a:prstGeom prst="straightConnector1">
            <a:avLst/>
          </a:prstGeom>
          <a:noFill/>
          <a:ln w="12700" cap="flat" cmpd="sng">
            <a:solidFill>
              <a:schemeClr val="lt1"/>
            </a:solidFill>
            <a:prstDash val="solid"/>
            <a:round/>
            <a:headEnd type="none" w="sm" len="sm"/>
            <a:tailEnd type="none" w="sm" len="sm"/>
          </a:ln>
        </p:spPr>
      </p:cxnSp>
      <p:sp>
        <p:nvSpPr>
          <p:cNvPr id="2" name="Google Shape;177;p7">
            <a:extLst>
              <a:ext uri="{FF2B5EF4-FFF2-40B4-BE49-F238E27FC236}">
                <a16:creationId xmlns:a16="http://schemas.microsoft.com/office/drawing/2014/main" id="{2D4E517B-28D1-8027-7A2E-A33590B8E174}"/>
              </a:ext>
            </a:extLst>
          </p:cNvPr>
          <p:cNvSpPr txBox="1"/>
          <p:nvPr/>
        </p:nvSpPr>
        <p:spPr>
          <a:xfrm>
            <a:off x="8143977" y="3087136"/>
            <a:ext cx="348919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chemeClr val="lt1"/>
                </a:solidFill>
                <a:latin typeface="Arial"/>
                <a:ea typeface="Arial"/>
                <a:cs typeface="Arial"/>
                <a:sym typeface="Arial"/>
              </a:rPr>
              <a:t>Marci Henson</a:t>
            </a:r>
            <a:endParaRPr dirty="0"/>
          </a:p>
          <a:p>
            <a:pPr marL="0" marR="0" lvl="0" indent="0" algn="l" rtl="0">
              <a:lnSpc>
                <a:spcPct val="100000"/>
              </a:lnSpc>
              <a:spcBef>
                <a:spcPts val="0"/>
              </a:spcBef>
              <a:spcAft>
                <a:spcPts val="0"/>
              </a:spcAft>
              <a:buNone/>
            </a:pPr>
            <a:r>
              <a:rPr lang="en-US" sz="1400" b="0" i="0" u="none" strike="noStrike" cap="none" dirty="0">
                <a:solidFill>
                  <a:schemeClr val="lt1"/>
                </a:solidFill>
                <a:latin typeface="Arial"/>
                <a:ea typeface="Arial"/>
                <a:cs typeface="Arial"/>
                <a:sym typeface="Arial"/>
              </a:rPr>
              <a:t>Clark County</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
          <p:cNvSpPr txBox="1">
            <a:spLocks noGrp="1"/>
          </p:cNvSpPr>
          <p:nvPr>
            <p:ph type="body" idx="1"/>
          </p:nvPr>
        </p:nvSpPr>
        <p:spPr>
          <a:xfrm>
            <a:off x="752552" y="1456641"/>
            <a:ext cx="3576994" cy="4416000"/>
          </a:xfrm>
          <a:prstGeom prst="rect">
            <a:avLst/>
          </a:prstGeom>
          <a:noFill/>
          <a:ln>
            <a:noFill/>
          </a:ln>
        </p:spPr>
        <p:txBody>
          <a:bodyPr spcFirstLastPara="1" wrap="square" lIns="91425" tIns="45700" rIns="91425" bIns="45700" anchor="t" anchorCtr="0">
            <a:noAutofit/>
          </a:bodyPr>
          <a:lstStyle/>
          <a:p>
            <a:pPr marL="228600" lvl="0" indent="-151765" algn="l" rtl="0">
              <a:lnSpc>
                <a:spcPct val="90000"/>
              </a:lnSpc>
              <a:spcBef>
                <a:spcPts val="1400"/>
              </a:spcBef>
              <a:spcAft>
                <a:spcPts val="0"/>
              </a:spcAft>
              <a:buSzPts val="1750"/>
              <a:buFont typeface="Calibri"/>
              <a:buChar char="•"/>
            </a:pPr>
            <a:r>
              <a:rPr lang="en-US" sz="1750" dirty="0">
                <a:solidFill>
                  <a:schemeClr val="dk1"/>
                </a:solidFill>
                <a:latin typeface="Calibri"/>
                <a:ea typeface="Calibri"/>
                <a:cs typeface="Calibri"/>
                <a:sym typeface="Calibri"/>
              </a:rPr>
              <a:t>CHISPA</a:t>
            </a:r>
            <a:endParaRPr sz="1750" dirty="0">
              <a:solidFill>
                <a:schemeClr val="dk1"/>
              </a:solidFill>
              <a:latin typeface="Calibri"/>
              <a:ea typeface="Calibri"/>
              <a:cs typeface="Calibri"/>
              <a:sym typeface="Calibri"/>
            </a:endParaRPr>
          </a:p>
          <a:p>
            <a:pPr marL="228600" lvl="0" indent="-151765" algn="l" rtl="0">
              <a:lnSpc>
                <a:spcPct val="90000"/>
              </a:lnSpc>
              <a:spcBef>
                <a:spcPts val="1400"/>
              </a:spcBef>
              <a:spcAft>
                <a:spcPts val="0"/>
              </a:spcAft>
              <a:buSzPts val="1750"/>
              <a:buFont typeface="Calibri"/>
              <a:buChar char="•"/>
            </a:pPr>
            <a:r>
              <a:rPr lang="en-US" sz="1750" dirty="0">
                <a:solidFill>
                  <a:schemeClr val="dk1"/>
                </a:solidFill>
                <a:latin typeface="Calibri"/>
                <a:ea typeface="Calibri"/>
                <a:cs typeface="Calibri"/>
                <a:sym typeface="Calibri"/>
              </a:rPr>
              <a:t>City of Boulder City</a:t>
            </a:r>
            <a:endParaRPr sz="1750" dirty="0">
              <a:solidFill>
                <a:schemeClr val="dk1"/>
              </a:solidFill>
              <a:latin typeface="Calibri"/>
              <a:ea typeface="Calibri"/>
              <a:cs typeface="Calibri"/>
              <a:sym typeface="Calibri"/>
            </a:endParaRPr>
          </a:p>
          <a:p>
            <a:pPr marL="228600" lvl="0" indent="-151765" algn="l" rtl="0">
              <a:lnSpc>
                <a:spcPct val="90000"/>
              </a:lnSpc>
              <a:spcBef>
                <a:spcPts val="1400"/>
              </a:spcBef>
              <a:spcAft>
                <a:spcPts val="0"/>
              </a:spcAft>
              <a:buSzPts val="1750"/>
              <a:buFont typeface="Calibri"/>
              <a:buChar char="•"/>
            </a:pPr>
            <a:r>
              <a:rPr lang="en-US" sz="1750" dirty="0">
                <a:solidFill>
                  <a:schemeClr val="dk1"/>
                </a:solidFill>
                <a:latin typeface="Calibri"/>
                <a:ea typeface="Calibri"/>
                <a:cs typeface="Calibri"/>
                <a:sym typeface="Calibri"/>
              </a:rPr>
              <a:t>City of Henderson</a:t>
            </a:r>
            <a:endParaRPr sz="1750" dirty="0">
              <a:solidFill>
                <a:schemeClr val="dk1"/>
              </a:solidFill>
              <a:latin typeface="Calibri"/>
              <a:ea typeface="Calibri"/>
              <a:cs typeface="Calibri"/>
              <a:sym typeface="Calibri"/>
            </a:endParaRPr>
          </a:p>
          <a:p>
            <a:pPr marL="228600" lvl="0" indent="-151765" algn="l" rtl="0">
              <a:lnSpc>
                <a:spcPct val="90000"/>
              </a:lnSpc>
              <a:spcBef>
                <a:spcPts val="1400"/>
              </a:spcBef>
              <a:spcAft>
                <a:spcPts val="0"/>
              </a:spcAft>
              <a:buSzPts val="1750"/>
              <a:buFont typeface="Calibri"/>
              <a:buChar char="•"/>
            </a:pPr>
            <a:r>
              <a:rPr lang="en-US" sz="1750" dirty="0">
                <a:solidFill>
                  <a:schemeClr val="dk1"/>
                </a:solidFill>
                <a:latin typeface="Calibri"/>
                <a:ea typeface="Calibri"/>
                <a:cs typeface="Calibri"/>
                <a:sym typeface="Calibri"/>
              </a:rPr>
              <a:t>City of Las Vegas</a:t>
            </a:r>
          </a:p>
          <a:p>
            <a:pPr marL="228600" lvl="0" indent="-151765" algn="l" rtl="0">
              <a:lnSpc>
                <a:spcPct val="90000"/>
              </a:lnSpc>
              <a:spcBef>
                <a:spcPts val="1400"/>
              </a:spcBef>
              <a:spcAft>
                <a:spcPts val="0"/>
              </a:spcAft>
              <a:buSzPts val="1750"/>
              <a:buFont typeface="Calibri"/>
              <a:buChar char="•"/>
            </a:pPr>
            <a:r>
              <a:rPr lang="en-US" sz="1750" dirty="0">
                <a:solidFill>
                  <a:schemeClr val="dk1"/>
                </a:solidFill>
                <a:latin typeface="Calibri"/>
                <a:ea typeface="Calibri"/>
                <a:cs typeface="Calibri"/>
                <a:sym typeface="Calibri"/>
              </a:rPr>
              <a:t>City of North Las Vegas</a:t>
            </a:r>
            <a:endParaRPr sz="1750" dirty="0">
              <a:solidFill>
                <a:schemeClr val="dk1"/>
              </a:solidFill>
              <a:latin typeface="Calibri"/>
              <a:ea typeface="Calibri"/>
              <a:cs typeface="Calibri"/>
              <a:sym typeface="Calibri"/>
            </a:endParaRPr>
          </a:p>
          <a:p>
            <a:pPr marL="228600" lvl="0" indent="-151765" algn="l" rtl="0">
              <a:lnSpc>
                <a:spcPct val="90000"/>
              </a:lnSpc>
              <a:spcBef>
                <a:spcPts val="1400"/>
              </a:spcBef>
              <a:spcAft>
                <a:spcPts val="0"/>
              </a:spcAft>
              <a:buSzPts val="1750"/>
              <a:buFont typeface="Calibri"/>
              <a:buChar char="•"/>
            </a:pPr>
            <a:r>
              <a:rPr lang="en-US" sz="1750" dirty="0">
                <a:solidFill>
                  <a:schemeClr val="dk1"/>
                </a:solidFill>
                <a:latin typeface="Calibri"/>
                <a:ea typeface="Calibri"/>
                <a:cs typeface="Calibri"/>
                <a:sym typeface="Calibri"/>
              </a:rPr>
              <a:t>Clark County</a:t>
            </a:r>
            <a:endParaRPr sz="1750" dirty="0">
              <a:solidFill>
                <a:schemeClr val="dk1"/>
              </a:solidFill>
              <a:latin typeface="Calibri"/>
              <a:ea typeface="Calibri"/>
              <a:cs typeface="Calibri"/>
              <a:sym typeface="Calibri"/>
            </a:endParaRPr>
          </a:p>
          <a:p>
            <a:pPr marL="228600" lvl="0" indent="-151765" algn="l" rtl="0">
              <a:lnSpc>
                <a:spcPct val="90000"/>
              </a:lnSpc>
              <a:spcBef>
                <a:spcPts val="1400"/>
              </a:spcBef>
              <a:spcAft>
                <a:spcPts val="0"/>
              </a:spcAft>
              <a:buSzPts val="1750"/>
              <a:buFont typeface="Calibri"/>
              <a:buChar char="•"/>
            </a:pPr>
            <a:r>
              <a:rPr lang="en-US" sz="1750" dirty="0">
                <a:solidFill>
                  <a:schemeClr val="dk1"/>
                </a:solidFill>
                <a:latin typeface="Calibri"/>
                <a:ea typeface="Calibri"/>
                <a:cs typeface="Calibri"/>
                <a:sym typeface="Calibri"/>
              </a:rPr>
              <a:t>Clark County School District</a:t>
            </a:r>
          </a:p>
          <a:p>
            <a:pPr marL="228600" lvl="0" indent="-182245">
              <a:buSzPts val="1750"/>
              <a:buFont typeface="Calibri"/>
              <a:buChar char="•"/>
            </a:pPr>
            <a:r>
              <a:rPr lang="en-US" sz="1750" dirty="0">
                <a:solidFill>
                  <a:schemeClr val="dk1"/>
                </a:solidFill>
              </a:rPr>
              <a:t>NAIOP</a:t>
            </a:r>
          </a:p>
          <a:p>
            <a:pPr marL="228600" lvl="0" indent="-151765">
              <a:lnSpc>
                <a:spcPct val="80000"/>
              </a:lnSpc>
              <a:spcBef>
                <a:spcPts val="1400"/>
              </a:spcBef>
              <a:buSzPts val="1750"/>
              <a:buFont typeface="Calibri"/>
              <a:buChar char="•"/>
            </a:pPr>
            <a:r>
              <a:rPr lang="en-US" sz="1750" dirty="0">
                <a:solidFill>
                  <a:schemeClr val="dk1"/>
                </a:solidFill>
              </a:rPr>
              <a:t>NV Climate Initiative</a:t>
            </a:r>
          </a:p>
          <a:p>
            <a:pPr marL="228600" indent="-182245">
              <a:buSzPts val="1750"/>
              <a:buFont typeface="Calibri"/>
              <a:buChar char="•"/>
            </a:pPr>
            <a:r>
              <a:rPr lang="en-US" sz="1750" dirty="0">
                <a:solidFill>
                  <a:schemeClr val="dk1"/>
                </a:solidFill>
              </a:rPr>
              <a:t>NV Department of Transportation</a:t>
            </a:r>
          </a:p>
          <a:p>
            <a:pPr marL="228600" indent="-182245">
              <a:buSzPts val="1750"/>
              <a:buFont typeface="Calibri"/>
              <a:buChar char="•"/>
            </a:pPr>
            <a:r>
              <a:rPr lang="en-US" sz="1750" dirty="0">
                <a:solidFill>
                  <a:schemeClr val="dk1"/>
                </a:solidFill>
              </a:rPr>
              <a:t>NV Division of Environmental Protection</a:t>
            </a:r>
          </a:p>
          <a:p>
            <a:pPr marL="228600" lvl="0" indent="-151765" algn="l" rtl="0">
              <a:lnSpc>
                <a:spcPct val="90000"/>
              </a:lnSpc>
              <a:spcBef>
                <a:spcPts val="1400"/>
              </a:spcBef>
              <a:spcAft>
                <a:spcPts val="0"/>
              </a:spcAft>
              <a:buSzPts val="1750"/>
              <a:buFont typeface="Calibri"/>
              <a:buChar char="•"/>
            </a:pPr>
            <a:endParaRPr sz="1750" dirty="0">
              <a:solidFill>
                <a:schemeClr val="dk1"/>
              </a:solidFill>
              <a:latin typeface="Calibri"/>
              <a:ea typeface="Calibri"/>
              <a:cs typeface="Calibri"/>
              <a:sym typeface="Calibri"/>
            </a:endParaRPr>
          </a:p>
          <a:p>
            <a:pPr marL="0" lvl="0" indent="0" algn="l" rtl="0">
              <a:lnSpc>
                <a:spcPct val="90000"/>
              </a:lnSpc>
              <a:spcBef>
                <a:spcPts val="1400"/>
              </a:spcBef>
              <a:spcAft>
                <a:spcPts val="0"/>
              </a:spcAft>
              <a:buNone/>
            </a:pPr>
            <a:endParaRPr sz="1750" dirty="0">
              <a:solidFill>
                <a:schemeClr val="dk1"/>
              </a:solidFill>
              <a:latin typeface="Calibri"/>
              <a:ea typeface="Calibri"/>
              <a:cs typeface="Calibri"/>
              <a:sym typeface="Calibri"/>
            </a:endParaRPr>
          </a:p>
          <a:p>
            <a:pPr marL="0" lvl="0" indent="0" algn="l" rtl="0">
              <a:lnSpc>
                <a:spcPct val="90000"/>
              </a:lnSpc>
              <a:spcBef>
                <a:spcPts val="1400"/>
              </a:spcBef>
              <a:spcAft>
                <a:spcPts val="0"/>
              </a:spcAft>
              <a:buNone/>
            </a:pPr>
            <a:endParaRPr sz="1750" dirty="0">
              <a:solidFill>
                <a:schemeClr val="dk1"/>
              </a:solidFill>
              <a:latin typeface="Calibri"/>
              <a:ea typeface="Calibri"/>
              <a:cs typeface="Calibri"/>
              <a:sym typeface="Calibri"/>
            </a:endParaRPr>
          </a:p>
          <a:p>
            <a:pPr marL="228600" lvl="0" indent="-60959" algn="l" rtl="0">
              <a:lnSpc>
                <a:spcPct val="90000"/>
              </a:lnSpc>
              <a:spcBef>
                <a:spcPts val="1400"/>
              </a:spcBef>
              <a:spcAft>
                <a:spcPts val="0"/>
              </a:spcAft>
              <a:buSzPts val="1920"/>
              <a:buNone/>
            </a:pPr>
            <a:endParaRPr sz="1750" dirty="0">
              <a:solidFill>
                <a:schemeClr val="dk1"/>
              </a:solidFill>
              <a:latin typeface="Calibri"/>
              <a:ea typeface="Calibri"/>
              <a:cs typeface="Calibri"/>
              <a:sym typeface="Calibri"/>
            </a:endParaRPr>
          </a:p>
        </p:txBody>
      </p:sp>
      <p:pic>
        <p:nvPicPr>
          <p:cNvPr id="220" name="Google Shape;220;p4" descr="Logo, company name&#10;&#10;Description automatically generated"/>
          <p:cNvPicPr preferRelativeResize="0">
            <a:picLocks noGrp="1"/>
          </p:cNvPicPr>
          <p:nvPr>
            <p:ph type="pic" idx="2"/>
          </p:nvPr>
        </p:nvPicPr>
        <p:blipFill rotWithShape="1">
          <a:blip r:embed="rId3">
            <a:alphaModFix/>
          </a:blip>
          <a:srcRect l="7642" r="13916"/>
          <a:stretch/>
        </p:blipFill>
        <p:spPr>
          <a:xfrm>
            <a:off x="7516092" y="1130694"/>
            <a:ext cx="4329546" cy="4416136"/>
          </a:xfrm>
          <a:prstGeom prst="rect">
            <a:avLst/>
          </a:prstGeom>
          <a:noFill/>
          <a:ln>
            <a:noFill/>
          </a:ln>
        </p:spPr>
      </p:pic>
      <p:sp>
        <p:nvSpPr>
          <p:cNvPr id="221" name="Google Shape;221;p4"/>
          <p:cNvSpPr txBox="1">
            <a:spLocks noGrp="1"/>
          </p:cNvSpPr>
          <p:nvPr>
            <p:ph type="body" idx="4294967295"/>
          </p:nvPr>
        </p:nvSpPr>
        <p:spPr>
          <a:xfrm>
            <a:off x="4171950" y="1456641"/>
            <a:ext cx="3848100" cy="4414838"/>
          </a:xfrm>
          <a:prstGeom prst="rect">
            <a:avLst/>
          </a:prstGeom>
          <a:noFill/>
          <a:ln>
            <a:noFill/>
          </a:ln>
        </p:spPr>
        <p:txBody>
          <a:bodyPr spcFirstLastPara="1" wrap="square" lIns="91425" tIns="45700" rIns="91425" bIns="45700" anchor="t" anchorCtr="0">
            <a:noAutofit/>
          </a:bodyPr>
          <a:lstStyle/>
          <a:p>
            <a:pPr marL="228600" indent="-182245">
              <a:buSzPts val="1750"/>
              <a:buFont typeface="Calibri"/>
              <a:buChar char="•"/>
            </a:pPr>
            <a:r>
              <a:rPr lang="en-US" sz="1750" dirty="0">
                <a:solidFill>
                  <a:schemeClr val="dk1"/>
                </a:solidFill>
                <a:latin typeface="Calibri" panose="020F0502020204030204" pitchFamily="34" charset="0"/>
                <a:cs typeface="Calibri" panose="020F0502020204030204" pitchFamily="34" charset="0"/>
              </a:rPr>
              <a:t>NV Energy</a:t>
            </a:r>
          </a:p>
          <a:p>
            <a:pPr marL="228600" indent="-182245">
              <a:buSzPts val="1750"/>
              <a:buFont typeface="Calibri"/>
              <a:buChar char="•"/>
            </a:pPr>
            <a:r>
              <a:rPr lang="en-US" sz="1750" dirty="0">
                <a:solidFill>
                  <a:schemeClr val="dk1"/>
                </a:solidFill>
                <a:latin typeface="Calibri" panose="020F0502020204030204" pitchFamily="34" charset="0"/>
                <a:cs typeface="Calibri" panose="020F0502020204030204" pitchFamily="34" charset="0"/>
              </a:rPr>
              <a:t>NV Governor’s Office of Energy</a:t>
            </a:r>
          </a:p>
          <a:p>
            <a:pPr marL="228600" indent="-182245">
              <a:buSzPts val="1750"/>
              <a:buFont typeface="Calibri"/>
              <a:buChar char="•"/>
            </a:pPr>
            <a:r>
              <a:rPr lang="en-US" sz="1750" dirty="0">
                <a:solidFill>
                  <a:schemeClr val="dk1"/>
                </a:solidFill>
                <a:latin typeface="Calibri" panose="020F0502020204030204" pitchFamily="34" charset="0"/>
                <a:cs typeface="Calibri" panose="020F0502020204030204" pitchFamily="34" charset="0"/>
              </a:rPr>
              <a:t>NV Resort Association</a:t>
            </a:r>
          </a:p>
          <a:p>
            <a:pPr marL="228600" lvl="0" indent="-182245">
              <a:buSzPts val="1750"/>
              <a:buFont typeface="Calibri"/>
              <a:buChar char="•"/>
            </a:pPr>
            <a:r>
              <a:rPr lang="en-US" sz="1750" dirty="0">
                <a:solidFill>
                  <a:schemeClr val="dk1"/>
                </a:solidFill>
                <a:latin typeface="Calibri" panose="020F0502020204030204" pitchFamily="34" charset="0"/>
                <a:cs typeface="Calibri" panose="020F0502020204030204" pitchFamily="34" charset="0"/>
              </a:rPr>
              <a:t>NV State Apartment Association</a:t>
            </a:r>
          </a:p>
          <a:p>
            <a:pPr marL="228600" lvl="0" indent="-151765">
              <a:lnSpc>
                <a:spcPct val="80000"/>
              </a:lnSpc>
              <a:spcBef>
                <a:spcPts val="1400"/>
              </a:spcBef>
              <a:buSzPts val="1750"/>
              <a:buFont typeface="Calibri"/>
              <a:buChar char="•"/>
            </a:pPr>
            <a:r>
              <a:rPr lang="en-US" sz="1750" dirty="0">
                <a:solidFill>
                  <a:schemeClr val="dk1"/>
                </a:solidFill>
                <a:latin typeface="Calibri" panose="020F0502020204030204" pitchFamily="34" charset="0"/>
                <a:cs typeface="Calibri" panose="020F0502020204030204" pitchFamily="34" charset="0"/>
              </a:rPr>
              <a:t>Regional Transportation Commission</a:t>
            </a:r>
          </a:p>
          <a:p>
            <a:pPr marL="228600" lvl="0" indent="-151765">
              <a:lnSpc>
                <a:spcPct val="80000"/>
              </a:lnSpc>
              <a:spcBef>
                <a:spcPts val="1400"/>
              </a:spcBef>
              <a:buSzPts val="1750"/>
              <a:buFont typeface="Calibri"/>
              <a:buChar char="•"/>
            </a:pPr>
            <a:r>
              <a:rPr lang="en-US" sz="1750" dirty="0">
                <a:solidFill>
                  <a:schemeClr val="dk1"/>
                </a:solidFill>
                <a:latin typeface="Calibri" panose="020F0502020204030204" pitchFamily="34" charset="0"/>
                <a:cs typeface="Calibri" panose="020F0502020204030204" pitchFamily="34" charset="0"/>
              </a:rPr>
              <a:t>Southern NV Water Authority</a:t>
            </a:r>
          </a:p>
          <a:p>
            <a:pPr marL="228600" lvl="0" indent="-151765">
              <a:lnSpc>
                <a:spcPct val="80000"/>
              </a:lnSpc>
              <a:spcBef>
                <a:spcPts val="1400"/>
              </a:spcBef>
              <a:buSzPts val="1750"/>
              <a:buFont typeface="Calibri"/>
              <a:buChar char="•"/>
            </a:pPr>
            <a:r>
              <a:rPr lang="en-US" sz="1750" dirty="0">
                <a:solidFill>
                  <a:schemeClr val="dk1"/>
                </a:solidFill>
                <a:latin typeface="Calibri" panose="020F0502020204030204" pitchFamily="34" charset="0"/>
                <a:cs typeface="Calibri" panose="020F0502020204030204" pitchFamily="34" charset="0"/>
              </a:rPr>
              <a:t>Southern NV Home Builders Association</a:t>
            </a:r>
          </a:p>
          <a:p>
            <a:pPr marL="228600" lvl="0" indent="-151765" algn="l" rtl="0">
              <a:lnSpc>
                <a:spcPct val="80000"/>
              </a:lnSpc>
              <a:spcBef>
                <a:spcPts val="1400"/>
              </a:spcBef>
              <a:spcAft>
                <a:spcPts val="0"/>
              </a:spcAft>
              <a:buSzPts val="1750"/>
              <a:buFont typeface="Calibri"/>
              <a:buChar char="•"/>
            </a:pPr>
            <a:r>
              <a:rPr lang="en-US" sz="1750" dirty="0">
                <a:solidFill>
                  <a:schemeClr val="dk1"/>
                </a:solidFill>
                <a:latin typeface="Calibri" panose="020F0502020204030204" pitchFamily="34" charset="0"/>
                <a:ea typeface="Calibri"/>
                <a:cs typeface="Calibri" panose="020F0502020204030204" pitchFamily="34" charset="0"/>
                <a:sym typeface="Calibri"/>
              </a:rPr>
              <a:t>Southwest Energy Efficiency Project</a:t>
            </a:r>
          </a:p>
          <a:p>
            <a:pPr marL="228600" lvl="0" indent="-151765" algn="l" rtl="0">
              <a:lnSpc>
                <a:spcPct val="80000"/>
              </a:lnSpc>
              <a:spcBef>
                <a:spcPts val="1400"/>
              </a:spcBef>
              <a:spcAft>
                <a:spcPts val="0"/>
              </a:spcAft>
              <a:buSzPts val="1750"/>
              <a:buFont typeface="Calibri"/>
              <a:buChar char="•"/>
            </a:pPr>
            <a:r>
              <a:rPr lang="en-US" sz="1750" dirty="0">
                <a:solidFill>
                  <a:schemeClr val="dk1"/>
                </a:solidFill>
                <a:latin typeface="Calibri" panose="020F0502020204030204" pitchFamily="34" charset="0"/>
                <a:ea typeface="Calibri"/>
                <a:cs typeface="Calibri" panose="020F0502020204030204" pitchFamily="34" charset="0"/>
                <a:sym typeface="Calibri"/>
              </a:rPr>
              <a:t>The Electrification Coalition </a:t>
            </a:r>
            <a:endParaRPr sz="1750" dirty="0">
              <a:solidFill>
                <a:schemeClr val="dk1"/>
              </a:solidFill>
              <a:latin typeface="Calibri" panose="020F0502020204030204" pitchFamily="34" charset="0"/>
              <a:ea typeface="Calibri"/>
              <a:cs typeface="Calibri" panose="020F0502020204030204" pitchFamily="34" charset="0"/>
              <a:sym typeface="Calibri"/>
            </a:endParaRPr>
          </a:p>
          <a:p>
            <a:pPr marL="228600" lvl="0" indent="-151765" algn="l" rtl="0">
              <a:lnSpc>
                <a:spcPct val="80000"/>
              </a:lnSpc>
              <a:spcBef>
                <a:spcPts val="1400"/>
              </a:spcBef>
              <a:spcAft>
                <a:spcPts val="0"/>
              </a:spcAft>
              <a:buSzPts val="1750"/>
              <a:buFont typeface="Calibri"/>
              <a:buChar char="•"/>
            </a:pPr>
            <a:r>
              <a:rPr lang="en-US" sz="1750" dirty="0">
                <a:solidFill>
                  <a:schemeClr val="dk1"/>
                </a:solidFill>
                <a:latin typeface="Calibri" panose="020F0502020204030204" pitchFamily="34" charset="0"/>
                <a:ea typeface="Calibri"/>
                <a:cs typeface="Calibri" panose="020F0502020204030204" pitchFamily="34" charset="0"/>
                <a:sym typeface="Calibri"/>
              </a:rPr>
              <a:t>Western Resources Advocates</a:t>
            </a:r>
            <a:endParaRPr sz="1750" dirty="0">
              <a:solidFill>
                <a:schemeClr val="dk1"/>
              </a:solidFill>
              <a:latin typeface="Calibri" panose="020F0502020204030204" pitchFamily="34" charset="0"/>
              <a:ea typeface="Calibri"/>
              <a:cs typeface="Calibri" panose="020F0502020204030204" pitchFamily="34" charset="0"/>
              <a:sym typeface="Calibri"/>
            </a:endParaRPr>
          </a:p>
          <a:p>
            <a:pPr marL="228600" lvl="0" indent="-60960" algn="l" rtl="0">
              <a:lnSpc>
                <a:spcPct val="80000"/>
              </a:lnSpc>
              <a:spcBef>
                <a:spcPts val="1400"/>
              </a:spcBef>
              <a:spcAft>
                <a:spcPts val="0"/>
              </a:spcAft>
              <a:buSzPts val="1920"/>
              <a:buNone/>
            </a:pPr>
            <a:endParaRPr sz="175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19" name="Google Shape;219;p4"/>
          <p:cNvSpPr/>
          <p:nvPr/>
        </p:nvSpPr>
        <p:spPr>
          <a:xfrm>
            <a:off x="1" y="723013"/>
            <a:ext cx="4329545" cy="575851"/>
          </a:xfrm>
          <a:prstGeom prst="rect">
            <a:avLst/>
          </a:prstGeom>
          <a:solidFill>
            <a:srgbClr val="003A4E"/>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2927" dirty="0">
                <a:solidFill>
                  <a:schemeClr val="lt1"/>
                </a:solidFill>
                <a:latin typeface="Calibri" panose="020F0502020204030204" pitchFamily="34" charset="0"/>
                <a:ea typeface="Corbel"/>
                <a:cs typeface="Calibri" panose="020F0502020204030204" pitchFamily="34" charset="0"/>
                <a:sym typeface="Corbel"/>
              </a:rPr>
              <a:t>THANK YOU MEMBERS!</a:t>
            </a:r>
            <a:endParaRPr sz="1227" dirty="0">
              <a:solidFill>
                <a:srgbClr val="64C123"/>
              </a:solidFill>
              <a:latin typeface="Calibri" panose="020F0502020204030204" pitchFamily="34" charset="0"/>
              <a:ea typeface="Corbel"/>
              <a:cs typeface="Calibri" panose="020F0502020204030204" pitchFamily="34" charset="0"/>
              <a:sym typeface="Corbe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13a956ef8ba_1_13"/>
          <p:cNvSpPr/>
          <p:nvPr/>
        </p:nvSpPr>
        <p:spPr>
          <a:xfrm>
            <a:off x="231140" y="243840"/>
            <a:ext cx="11724600" cy="6378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2" name="Google Shape;472;g13a956ef8ba_1_13"/>
          <p:cNvSpPr/>
          <p:nvPr/>
        </p:nvSpPr>
        <p:spPr>
          <a:xfrm>
            <a:off x="231140" y="243840"/>
            <a:ext cx="11724600" cy="6378000"/>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473" name="Google Shape;473;g13a956ef8ba_1_13"/>
          <p:cNvCxnSpPr/>
          <p:nvPr/>
        </p:nvCxnSpPr>
        <p:spPr>
          <a:xfrm>
            <a:off x="1978660" y="3733800"/>
            <a:ext cx="8229600" cy="0"/>
          </a:xfrm>
          <a:prstGeom prst="straightConnector1">
            <a:avLst/>
          </a:prstGeom>
          <a:noFill/>
          <a:ln w="10000" cap="flat" cmpd="sng">
            <a:solidFill>
              <a:srgbClr val="FFFFFF"/>
            </a:solidFill>
            <a:prstDash val="solid"/>
            <a:round/>
            <a:headEnd type="none" w="sm" len="sm"/>
            <a:tailEnd type="none" w="sm" len="sm"/>
          </a:ln>
        </p:spPr>
      </p:cxnSp>
      <p:sp>
        <p:nvSpPr>
          <p:cNvPr id="474" name="Google Shape;474;g13a956ef8ba_1_13"/>
          <p:cNvSpPr/>
          <p:nvPr/>
        </p:nvSpPr>
        <p:spPr>
          <a:xfrm>
            <a:off x="0" y="0"/>
            <a:ext cx="12192000" cy="6858000"/>
          </a:xfrm>
          <a:prstGeom prst="rect">
            <a:avLst/>
          </a:prstGeom>
          <a:solidFill>
            <a:srgbClr val="003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5" name="Google Shape;475;g13a956ef8ba_1_13"/>
          <p:cNvSpPr/>
          <p:nvPr/>
        </p:nvSpPr>
        <p:spPr>
          <a:xfrm>
            <a:off x="228600" y="246888"/>
            <a:ext cx="11724600" cy="6378000"/>
          </a:xfrm>
          <a:prstGeom prst="rect">
            <a:avLst/>
          </a:prstGeom>
          <a:no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6" name="Google Shape;476;g13a956ef8ba_1_13"/>
          <p:cNvSpPr txBox="1">
            <a:spLocks noGrp="1"/>
          </p:cNvSpPr>
          <p:nvPr>
            <p:ph type="title"/>
          </p:nvPr>
        </p:nvSpPr>
        <p:spPr>
          <a:xfrm>
            <a:off x="310325" y="863375"/>
            <a:ext cx="11581500" cy="5126100"/>
          </a:xfrm>
          <a:prstGeom prst="rect">
            <a:avLst/>
          </a:prstGeom>
          <a:noFill/>
          <a:ln>
            <a:noFill/>
          </a:ln>
        </p:spPr>
        <p:txBody>
          <a:bodyPr spcFirstLastPara="1" wrap="square" lIns="91425" tIns="45700" rIns="91425" bIns="45700" anchor="ctr" anchorCtr="0">
            <a:normAutofit/>
          </a:bodyPr>
          <a:lstStyle/>
          <a:p>
            <a:pPr marL="0" lvl="0" indent="0" algn="ctr" rtl="0">
              <a:lnSpc>
                <a:spcPct val="85000"/>
              </a:lnSpc>
              <a:spcBef>
                <a:spcPts val="0"/>
              </a:spcBef>
              <a:spcAft>
                <a:spcPts val="0"/>
              </a:spcAft>
              <a:buClr>
                <a:schemeClr val="lt1"/>
              </a:buClr>
              <a:buSzPts val="6600"/>
              <a:buFont typeface="Corbel"/>
              <a:buNone/>
            </a:pPr>
            <a:r>
              <a:rPr lang="en-US" sz="6600" dirty="0">
                <a:solidFill>
                  <a:schemeClr val="lt1"/>
                </a:solidFill>
              </a:rPr>
              <a:t>Thank you</a:t>
            </a:r>
            <a:br>
              <a:rPr lang="en-US" sz="6600" dirty="0">
                <a:solidFill>
                  <a:schemeClr val="lt1"/>
                </a:solidFill>
              </a:rPr>
            </a:br>
            <a:br>
              <a:rPr lang="en-US" sz="6600" dirty="0">
                <a:solidFill>
                  <a:schemeClr val="lt1"/>
                </a:solidFill>
              </a:rPr>
            </a:br>
            <a:r>
              <a:rPr lang="en-US" sz="2400" dirty="0">
                <a:solidFill>
                  <a:schemeClr val="lt1"/>
                </a:solidFill>
              </a:rPr>
              <a:t>Questions? </a:t>
            </a:r>
            <a:br>
              <a:rPr lang="en-US" sz="2400" dirty="0">
                <a:solidFill>
                  <a:schemeClr val="lt1"/>
                </a:solidFill>
              </a:rPr>
            </a:br>
            <a:r>
              <a:rPr lang="en-US" sz="2400" dirty="0">
                <a:solidFill>
                  <a:schemeClr val="lt1"/>
                </a:solidFill>
              </a:rPr>
              <a:t>Marci Henson, Clark County, mhenson@clarkcountynv.gov</a:t>
            </a:r>
            <a:br>
              <a:rPr lang="en-US" sz="2400" dirty="0">
                <a:solidFill>
                  <a:schemeClr val="lt1"/>
                </a:solidFill>
              </a:rPr>
            </a:br>
            <a:r>
              <a:rPr lang="en-US" sz="2400" dirty="0">
                <a:solidFill>
                  <a:schemeClr val="lt1"/>
                </a:solidFill>
              </a:rPr>
              <a:t>April Bolduc, S Curve Strategies, abolduc@scurvestrategies.com</a:t>
            </a:r>
            <a:endParaRP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106403371c9_0_20"/>
          <p:cNvSpPr txBox="1">
            <a:spLocks noGrp="1"/>
          </p:cNvSpPr>
          <p:nvPr>
            <p:ph type="body" idx="1"/>
          </p:nvPr>
        </p:nvSpPr>
        <p:spPr>
          <a:xfrm>
            <a:off x="259616" y="2829814"/>
            <a:ext cx="5165824" cy="1198372"/>
          </a:xfrm>
          <a:prstGeom prst="rect">
            <a:avLst/>
          </a:prstGeom>
          <a:noFill/>
          <a:ln>
            <a:noFill/>
          </a:ln>
        </p:spPr>
        <p:txBody>
          <a:bodyPr spcFirstLastPara="1" wrap="square" lIns="91425" tIns="45700" rIns="91425" bIns="45700" anchor="t" anchorCtr="0">
            <a:normAutofit/>
          </a:bodyPr>
          <a:lstStyle/>
          <a:p>
            <a:pPr marL="217170" indent="-171450">
              <a:spcBef>
                <a:spcPts val="0"/>
              </a:spcBef>
              <a:buClr>
                <a:schemeClr val="dk1"/>
              </a:buClr>
              <a:buSzPts val="960"/>
            </a:pPr>
            <a:endParaRPr sz="500" dirty="0">
              <a:latin typeface="Calibri"/>
              <a:ea typeface="Calibri"/>
              <a:cs typeface="Calibri"/>
              <a:sym typeface="Calibri"/>
            </a:endParaRPr>
          </a:p>
          <a:p>
            <a:pPr marL="282575" indent="0" algn="ctr">
              <a:buClr>
                <a:schemeClr val="dk1"/>
              </a:buClr>
              <a:buSzPts val="1400"/>
              <a:buNone/>
            </a:pPr>
            <a:r>
              <a:rPr lang="en-US" sz="2000" dirty="0">
                <a:latin typeface="Calibri"/>
                <a:ea typeface="Calibri"/>
                <a:cs typeface="Calibri"/>
                <a:sym typeface="Calibri"/>
              </a:rPr>
              <a:t>Post questions in the chat or raise your hand. </a:t>
            </a:r>
          </a:p>
          <a:p>
            <a:pPr marL="282575" indent="0" algn="ctr">
              <a:buClr>
                <a:schemeClr val="dk1"/>
              </a:buClr>
              <a:buSzPts val="1400"/>
              <a:buNone/>
            </a:pPr>
            <a:r>
              <a:rPr lang="en-US" sz="2000" dirty="0">
                <a:latin typeface="Calibri"/>
                <a:ea typeface="Calibri"/>
                <a:cs typeface="Calibri"/>
                <a:sym typeface="Calibri"/>
              </a:rPr>
              <a:t>Time reserved for Q&amp;A and discussion.</a:t>
            </a:r>
            <a:endParaRPr sz="2000" dirty="0">
              <a:latin typeface="Calibri"/>
              <a:ea typeface="Calibri"/>
              <a:cs typeface="Calibri"/>
            </a:endParaRPr>
          </a:p>
        </p:txBody>
      </p:sp>
      <p:sp>
        <p:nvSpPr>
          <p:cNvPr id="227" name="Google Shape;227;g106403371c9_0_20"/>
          <p:cNvSpPr/>
          <p:nvPr/>
        </p:nvSpPr>
        <p:spPr>
          <a:xfrm>
            <a:off x="0" y="723025"/>
            <a:ext cx="5077200" cy="576000"/>
          </a:xfrm>
          <a:prstGeom prst="rect">
            <a:avLst/>
          </a:prstGeom>
          <a:solidFill>
            <a:srgbClr val="003A4E"/>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2927" dirty="0">
                <a:solidFill>
                  <a:schemeClr val="lt1"/>
                </a:solidFill>
                <a:latin typeface="Calibri" panose="020F0502020204030204" pitchFamily="34" charset="0"/>
                <a:ea typeface="Corbel"/>
                <a:cs typeface="Calibri" panose="020F0502020204030204" pitchFamily="34" charset="0"/>
                <a:sym typeface="Corbel"/>
              </a:rPr>
              <a:t>Questions? </a:t>
            </a:r>
            <a:endParaRPr sz="1227" dirty="0">
              <a:solidFill>
                <a:srgbClr val="64C123"/>
              </a:solidFill>
              <a:latin typeface="Calibri" panose="020F0502020204030204" pitchFamily="34" charset="0"/>
              <a:ea typeface="Corbel"/>
              <a:cs typeface="Calibri" panose="020F0502020204030204" pitchFamily="34" charset="0"/>
              <a:sym typeface="Corbel"/>
            </a:endParaRPr>
          </a:p>
        </p:txBody>
      </p:sp>
      <p:pic>
        <p:nvPicPr>
          <p:cNvPr id="3074" name="Picture 2" descr="R1T - Rivian">
            <a:extLst>
              <a:ext uri="{FF2B5EF4-FFF2-40B4-BE49-F238E27FC236}">
                <a16:creationId xmlns:a16="http://schemas.microsoft.com/office/drawing/2014/main" id="{8B18BD8C-59DA-8B5D-9230-4638D03E3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321" y="1901673"/>
            <a:ext cx="4557692" cy="30384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8E9F0B4-CFD0-1F5C-5981-A850148071DB}"/>
              </a:ext>
            </a:extLst>
          </p:cNvPr>
          <p:cNvSpPr txBox="1"/>
          <p:nvPr/>
        </p:nvSpPr>
        <p:spPr>
          <a:xfrm>
            <a:off x="10747169" y="4940134"/>
            <a:ext cx="1698171" cy="307777"/>
          </a:xfrm>
          <a:prstGeom prst="rect">
            <a:avLst/>
          </a:prstGeom>
          <a:noFill/>
        </p:spPr>
        <p:txBody>
          <a:bodyPr wrap="square" rtlCol="0">
            <a:spAutoFit/>
          </a:bodyPr>
          <a:lstStyle/>
          <a:p>
            <a:r>
              <a:rPr lang="en-US" i="1" dirty="0" err="1">
                <a:latin typeface="Calibri" panose="020F0502020204030204" pitchFamily="34" charset="0"/>
                <a:cs typeface="Calibri" panose="020F0502020204030204" pitchFamily="34" charset="0"/>
              </a:rPr>
              <a:t>Rivian</a:t>
            </a:r>
            <a:r>
              <a:rPr lang="en-US" i="1" dirty="0">
                <a:latin typeface="Calibri" panose="020F0502020204030204" pitchFamily="34" charset="0"/>
                <a:cs typeface="Calibri" panose="020F0502020204030204" pitchFamily="34" charset="0"/>
              </a:rPr>
              <a:t> R1T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7"/>
          <p:cNvSpPr/>
          <p:nvPr/>
        </p:nvSpPr>
        <p:spPr>
          <a:xfrm>
            <a:off x="231140" y="243840"/>
            <a:ext cx="11724600" cy="6378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1" name="Google Shape;171;p7"/>
          <p:cNvSpPr/>
          <p:nvPr/>
        </p:nvSpPr>
        <p:spPr>
          <a:xfrm>
            <a:off x="231140" y="243840"/>
            <a:ext cx="11724600" cy="6378000"/>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172" name="Google Shape;172;p7"/>
          <p:cNvCxnSpPr/>
          <p:nvPr/>
        </p:nvCxnSpPr>
        <p:spPr>
          <a:xfrm>
            <a:off x="1978660" y="3733800"/>
            <a:ext cx="8229600" cy="0"/>
          </a:xfrm>
          <a:prstGeom prst="straightConnector1">
            <a:avLst/>
          </a:prstGeom>
          <a:noFill/>
          <a:ln w="10000" cap="flat" cmpd="sng">
            <a:solidFill>
              <a:srgbClr val="FFFFFF"/>
            </a:solidFill>
            <a:prstDash val="solid"/>
            <a:round/>
            <a:headEnd type="none" w="sm" len="sm"/>
            <a:tailEnd type="none" w="sm" len="sm"/>
          </a:ln>
        </p:spPr>
      </p:cxnSp>
      <p:sp>
        <p:nvSpPr>
          <p:cNvPr id="173" name="Google Shape;173;p7"/>
          <p:cNvSpPr/>
          <p:nvPr/>
        </p:nvSpPr>
        <p:spPr>
          <a:xfrm>
            <a:off x="0" y="0"/>
            <a:ext cx="12192000" cy="6858000"/>
          </a:xfrm>
          <a:prstGeom prst="rect">
            <a:avLst/>
          </a:prstGeom>
          <a:solidFill>
            <a:srgbClr val="003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4" name="Google Shape;174;p7"/>
          <p:cNvSpPr/>
          <p:nvPr/>
        </p:nvSpPr>
        <p:spPr>
          <a:xfrm>
            <a:off x="228600" y="246888"/>
            <a:ext cx="11724600" cy="6378000"/>
          </a:xfrm>
          <a:prstGeom prst="rect">
            <a:avLst/>
          </a:prstGeom>
          <a:no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5" name="Google Shape;175;p7"/>
          <p:cNvSpPr txBox="1">
            <a:spLocks noGrp="1"/>
          </p:cNvSpPr>
          <p:nvPr>
            <p:ph type="title"/>
          </p:nvPr>
        </p:nvSpPr>
        <p:spPr>
          <a:xfrm>
            <a:off x="310325" y="863375"/>
            <a:ext cx="7582200" cy="5126100"/>
          </a:xfrm>
          <a:prstGeom prst="rect">
            <a:avLst/>
          </a:prstGeom>
          <a:noFill/>
          <a:ln>
            <a:noFill/>
          </a:ln>
        </p:spPr>
        <p:txBody>
          <a:bodyPr spcFirstLastPara="1" wrap="square" lIns="91425" tIns="45700" rIns="91425" bIns="45700" anchor="ctr" anchorCtr="0">
            <a:normAutofit/>
          </a:bodyPr>
          <a:lstStyle/>
          <a:p>
            <a:pPr marL="0" lvl="0" indent="0" algn="r" rtl="0">
              <a:lnSpc>
                <a:spcPct val="85000"/>
              </a:lnSpc>
              <a:spcBef>
                <a:spcPts val="0"/>
              </a:spcBef>
              <a:spcAft>
                <a:spcPts val="0"/>
              </a:spcAft>
              <a:buClr>
                <a:schemeClr val="lt1"/>
              </a:buClr>
              <a:buSzPts val="6600"/>
              <a:buFont typeface="Corbel"/>
              <a:buNone/>
            </a:pPr>
            <a:r>
              <a:rPr lang="en-US" sz="6600" dirty="0">
                <a:solidFill>
                  <a:schemeClr val="lt1"/>
                </a:solidFill>
              </a:rPr>
              <a:t>MODEL EV CHARGING ORDINANCE COMMENTS</a:t>
            </a:r>
            <a:endParaRPr dirty="0"/>
          </a:p>
        </p:txBody>
      </p:sp>
      <p:cxnSp>
        <p:nvCxnSpPr>
          <p:cNvPr id="176" name="Google Shape;176;p7"/>
          <p:cNvCxnSpPr/>
          <p:nvPr/>
        </p:nvCxnSpPr>
        <p:spPr>
          <a:xfrm rot="10800000">
            <a:off x="7961243" y="2054826"/>
            <a:ext cx="0" cy="2743200"/>
          </a:xfrm>
          <a:prstGeom prst="straightConnector1">
            <a:avLst/>
          </a:prstGeom>
          <a:noFill/>
          <a:ln w="12700" cap="flat" cmpd="sng">
            <a:solidFill>
              <a:schemeClr val="lt1"/>
            </a:solidFill>
            <a:prstDash val="solid"/>
            <a:round/>
            <a:headEnd type="none" w="sm" len="sm"/>
            <a:tailEnd type="none" w="sm" len="sm"/>
          </a:ln>
        </p:spPr>
      </p:cxnSp>
      <p:sp>
        <p:nvSpPr>
          <p:cNvPr id="177" name="Google Shape;177;p7"/>
          <p:cNvSpPr txBox="1"/>
          <p:nvPr/>
        </p:nvSpPr>
        <p:spPr>
          <a:xfrm>
            <a:off x="8299140" y="3245708"/>
            <a:ext cx="348919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chemeClr val="lt1"/>
                </a:solidFill>
                <a:latin typeface="Arial"/>
                <a:ea typeface="Arial"/>
                <a:cs typeface="Arial"/>
                <a:sym typeface="Arial"/>
              </a:rPr>
              <a:t>Marci Henson</a:t>
            </a:r>
            <a:endParaRPr dirty="0"/>
          </a:p>
          <a:p>
            <a:pPr marL="0" marR="0" lvl="0" indent="0" algn="l" rtl="0">
              <a:lnSpc>
                <a:spcPct val="100000"/>
              </a:lnSpc>
              <a:spcBef>
                <a:spcPts val="0"/>
              </a:spcBef>
              <a:spcAft>
                <a:spcPts val="0"/>
              </a:spcAft>
              <a:buNone/>
            </a:pPr>
            <a:r>
              <a:rPr lang="en-US" sz="1400" b="0" i="0" u="none" strike="noStrike" cap="none" dirty="0">
                <a:solidFill>
                  <a:schemeClr val="lt1"/>
                </a:solidFill>
                <a:latin typeface="Arial"/>
                <a:ea typeface="Arial"/>
                <a:cs typeface="Arial"/>
                <a:sym typeface="Arial"/>
              </a:rPr>
              <a:t>Clark County</a:t>
            </a:r>
            <a:endParaRPr dirty="0"/>
          </a:p>
        </p:txBody>
      </p:sp>
    </p:spTree>
    <p:extLst>
      <p:ext uri="{BB962C8B-B14F-4D97-AF65-F5344CB8AC3E}">
        <p14:creationId xmlns:p14="http://schemas.microsoft.com/office/powerpoint/2010/main" val="3083866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4"/>
          <p:cNvSpPr/>
          <p:nvPr/>
        </p:nvSpPr>
        <p:spPr>
          <a:xfrm>
            <a:off x="1" y="723013"/>
            <a:ext cx="6947063" cy="575851"/>
          </a:xfrm>
          <a:prstGeom prst="rect">
            <a:avLst/>
          </a:prstGeom>
          <a:solidFill>
            <a:srgbClr val="003A4E"/>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2927" dirty="0">
                <a:solidFill>
                  <a:schemeClr val="lt1"/>
                </a:solidFill>
                <a:latin typeface="Calibri" panose="020F0502020204030204" pitchFamily="34" charset="0"/>
                <a:ea typeface="Corbel"/>
                <a:cs typeface="Calibri" panose="020F0502020204030204" pitchFamily="34" charset="0"/>
                <a:sym typeface="Corbel"/>
              </a:rPr>
              <a:t>THANK YOU FOR YOUR COMMENTS</a:t>
            </a:r>
            <a:endParaRPr sz="1227" dirty="0">
              <a:solidFill>
                <a:srgbClr val="64C123"/>
              </a:solidFill>
              <a:latin typeface="Calibri" panose="020F0502020204030204" pitchFamily="34" charset="0"/>
              <a:ea typeface="Corbel"/>
              <a:cs typeface="Calibri" panose="020F0502020204030204" pitchFamily="34" charset="0"/>
              <a:sym typeface="Corbel"/>
            </a:endParaRPr>
          </a:p>
        </p:txBody>
      </p:sp>
      <p:sp>
        <p:nvSpPr>
          <p:cNvPr id="5" name="Text Placeholder 4">
            <a:extLst>
              <a:ext uri="{FF2B5EF4-FFF2-40B4-BE49-F238E27FC236}">
                <a16:creationId xmlns:a16="http://schemas.microsoft.com/office/drawing/2014/main" id="{340DF063-9D44-0801-0788-F9D17FB00C4A}"/>
              </a:ext>
            </a:extLst>
          </p:cNvPr>
          <p:cNvSpPr>
            <a:spLocks noGrp="1"/>
          </p:cNvSpPr>
          <p:nvPr>
            <p:ph type="body" idx="1"/>
          </p:nvPr>
        </p:nvSpPr>
        <p:spPr>
          <a:xfrm>
            <a:off x="1927540" y="1706977"/>
            <a:ext cx="8142736" cy="3007528"/>
          </a:xfrm>
        </p:spPr>
        <p:txBody>
          <a:bodyPr numCol="2">
            <a:normAutofit fontScale="25000" lnSpcReduction="20000"/>
          </a:bodyPr>
          <a:lstStyle/>
          <a:p>
            <a:pPr marL="533400" indent="0">
              <a:lnSpc>
                <a:spcPct val="110000"/>
              </a:lnSpc>
              <a:buSzPct val="87000"/>
              <a:buNone/>
            </a:pPr>
            <a:endParaRPr lang="en-US" sz="8000" dirty="0">
              <a:latin typeface="Calibri" panose="020F0502020204030204" pitchFamily="34" charset="0"/>
              <a:cs typeface="Calibri" panose="020F0502020204030204" pitchFamily="34" charset="0"/>
            </a:endParaRPr>
          </a:p>
          <a:p>
            <a:pPr marL="747713" indent="-214313">
              <a:lnSpc>
                <a:spcPct val="110000"/>
              </a:lnSpc>
              <a:buSzPct val="87000"/>
            </a:pPr>
            <a:r>
              <a:rPr lang="en-US" sz="8000" dirty="0">
                <a:latin typeface="Calibri" panose="020F0502020204030204" pitchFamily="34" charset="0"/>
                <a:cs typeface="Calibri" panose="020F0502020204030204" pitchFamily="34" charset="0"/>
              </a:rPr>
              <a:t>Caring, Helping &amp; Restoring Lives</a:t>
            </a:r>
          </a:p>
          <a:p>
            <a:pPr marL="747713" indent="-214313">
              <a:lnSpc>
                <a:spcPct val="110000"/>
              </a:lnSpc>
              <a:buSzPct val="87000"/>
            </a:pPr>
            <a:r>
              <a:rPr lang="en-US" sz="8000" dirty="0">
                <a:latin typeface="Calibri" panose="020F0502020204030204" pitchFamily="34" charset="0"/>
                <a:cs typeface="Calibri" panose="020F0502020204030204" pitchFamily="34" charset="0"/>
              </a:rPr>
              <a:t>City of Henderson</a:t>
            </a:r>
          </a:p>
          <a:p>
            <a:pPr marL="747713" indent="-214313">
              <a:lnSpc>
                <a:spcPct val="110000"/>
              </a:lnSpc>
              <a:buSzPct val="87000"/>
            </a:pPr>
            <a:r>
              <a:rPr lang="en-US" sz="8000" dirty="0">
                <a:latin typeface="Calibri" panose="020F0502020204030204" pitchFamily="34" charset="0"/>
                <a:cs typeface="Calibri" panose="020F0502020204030204" pitchFamily="34" charset="0"/>
              </a:rPr>
              <a:t>City of Las Vegas</a:t>
            </a:r>
          </a:p>
          <a:p>
            <a:pPr marL="747713" indent="-214313">
              <a:lnSpc>
                <a:spcPct val="110000"/>
              </a:lnSpc>
              <a:buSzPct val="87000"/>
            </a:pPr>
            <a:r>
              <a:rPr lang="en-US" sz="8000" dirty="0">
                <a:latin typeface="Calibri" panose="020F0502020204030204" pitchFamily="34" charset="0"/>
                <a:cs typeface="Calibri" panose="020F0502020204030204" pitchFamily="34" charset="0"/>
              </a:rPr>
              <a:t>City of North Las Vegas</a:t>
            </a:r>
          </a:p>
          <a:p>
            <a:pPr marL="747713" indent="-214313">
              <a:lnSpc>
                <a:spcPct val="110000"/>
              </a:lnSpc>
              <a:buSzPct val="87000"/>
            </a:pPr>
            <a:r>
              <a:rPr lang="en-US" sz="8000" dirty="0">
                <a:latin typeface="Calibri" panose="020F0502020204030204" pitchFamily="34" charset="0"/>
                <a:cs typeface="Calibri" panose="020F0502020204030204" pitchFamily="34" charset="0"/>
              </a:rPr>
              <a:t>Clark County School District</a:t>
            </a:r>
          </a:p>
          <a:p>
            <a:pPr marL="747713" indent="-214313">
              <a:lnSpc>
                <a:spcPct val="110000"/>
              </a:lnSpc>
              <a:buSzPct val="87000"/>
            </a:pPr>
            <a:r>
              <a:rPr lang="en-US" sz="8000" dirty="0">
                <a:latin typeface="Calibri" panose="020F0502020204030204" pitchFamily="34" charset="0"/>
                <a:cs typeface="Calibri" panose="020F0502020204030204" pitchFamily="34" charset="0"/>
              </a:rPr>
              <a:t>Electrification Coalition</a:t>
            </a:r>
          </a:p>
          <a:p>
            <a:pPr marL="747713" indent="-214313">
              <a:lnSpc>
                <a:spcPct val="110000"/>
              </a:lnSpc>
              <a:buSzPct val="87000"/>
            </a:pPr>
            <a:r>
              <a:rPr lang="en-US" sz="8000" dirty="0">
                <a:latin typeface="Calibri" panose="020F0502020204030204" pitchFamily="34" charset="0"/>
                <a:cs typeface="Calibri" panose="020F0502020204030204" pitchFamily="34" charset="0"/>
              </a:rPr>
              <a:t>NAIOP</a:t>
            </a:r>
          </a:p>
          <a:p>
            <a:pPr marL="747713" indent="-214313">
              <a:lnSpc>
                <a:spcPct val="110000"/>
              </a:lnSpc>
              <a:buSzPct val="87000"/>
            </a:pPr>
            <a:endParaRPr lang="en-US" sz="8000" dirty="0">
              <a:latin typeface="Calibri" panose="020F0502020204030204" pitchFamily="34" charset="0"/>
              <a:cs typeface="Calibri" panose="020F0502020204030204" pitchFamily="34" charset="0"/>
            </a:endParaRPr>
          </a:p>
          <a:p>
            <a:pPr marL="747713" indent="-214313">
              <a:lnSpc>
                <a:spcPct val="110000"/>
              </a:lnSpc>
              <a:buSzPct val="87000"/>
            </a:pPr>
            <a:endParaRPr lang="en-US" sz="8000" dirty="0">
              <a:latin typeface="Calibri" panose="020F0502020204030204" pitchFamily="34" charset="0"/>
              <a:cs typeface="Calibri" panose="020F0502020204030204" pitchFamily="34" charset="0"/>
            </a:endParaRPr>
          </a:p>
          <a:p>
            <a:pPr marL="747713" indent="-214313">
              <a:lnSpc>
                <a:spcPct val="110000"/>
              </a:lnSpc>
              <a:buSzPct val="87000"/>
            </a:pPr>
            <a:r>
              <a:rPr lang="en-US" sz="8000" dirty="0">
                <a:latin typeface="Calibri" panose="020F0502020204030204" pitchFamily="34" charset="0"/>
                <a:cs typeface="Calibri" panose="020F0502020204030204" pitchFamily="34" charset="0"/>
              </a:rPr>
              <a:t>Nevada Conservation League</a:t>
            </a:r>
          </a:p>
          <a:p>
            <a:pPr marL="747713" indent="-214313">
              <a:lnSpc>
                <a:spcPct val="110000"/>
              </a:lnSpc>
              <a:buSzPct val="87000"/>
            </a:pPr>
            <a:r>
              <a:rPr lang="en-US" sz="8000" dirty="0">
                <a:latin typeface="Calibri" panose="020F0502020204030204" pitchFamily="34" charset="0"/>
                <a:cs typeface="Calibri" panose="020F0502020204030204" pitchFamily="34" charset="0"/>
              </a:rPr>
              <a:t>NV Resorts Association</a:t>
            </a:r>
          </a:p>
          <a:p>
            <a:pPr marL="747713" indent="-214313">
              <a:lnSpc>
                <a:spcPct val="110000"/>
              </a:lnSpc>
              <a:buSzPct val="87000"/>
            </a:pPr>
            <a:r>
              <a:rPr lang="en-US" sz="8000" dirty="0">
                <a:latin typeface="Calibri" panose="020F0502020204030204" pitchFamily="34" charset="0"/>
                <a:cs typeface="Calibri" panose="020F0502020204030204" pitchFamily="34" charset="0"/>
              </a:rPr>
              <a:t>Southern Nevada Home Builders Association</a:t>
            </a:r>
          </a:p>
          <a:p>
            <a:pPr marL="747713" indent="-214313">
              <a:lnSpc>
                <a:spcPct val="110000"/>
              </a:lnSpc>
              <a:buSzPct val="87000"/>
            </a:pPr>
            <a:r>
              <a:rPr lang="en-US" sz="8000" dirty="0">
                <a:latin typeface="Calibri" panose="020F0502020204030204" pitchFamily="34" charset="0"/>
                <a:cs typeface="Calibri" panose="020F0502020204030204" pitchFamily="34" charset="0"/>
              </a:rPr>
              <a:t>SWEEP</a:t>
            </a:r>
          </a:p>
          <a:p>
            <a:pPr marL="747713" indent="-214313">
              <a:lnSpc>
                <a:spcPct val="110000"/>
              </a:lnSpc>
              <a:buSzPct val="87000"/>
            </a:pPr>
            <a:r>
              <a:rPr lang="en-US" sz="8000" dirty="0">
                <a:latin typeface="Calibri" panose="020F0502020204030204" pitchFamily="34" charset="0"/>
                <a:cs typeface="Calibri" panose="020F0502020204030204" pitchFamily="34" charset="0"/>
              </a:rPr>
              <a:t>Western Resource Advocates</a:t>
            </a:r>
          </a:p>
          <a:p>
            <a:pPr marL="747713" indent="-214313">
              <a:lnSpc>
                <a:spcPct val="110000"/>
              </a:lnSpc>
              <a:buSzPct val="87000"/>
            </a:pPr>
            <a:r>
              <a:rPr lang="en-US" sz="8000" dirty="0">
                <a:latin typeface="Calibri" panose="020F0502020204030204" pitchFamily="34" charset="0"/>
                <a:cs typeface="Calibri" panose="020F0502020204030204" pitchFamily="34" charset="0"/>
              </a:rPr>
              <a:t>Tesla</a:t>
            </a:r>
          </a:p>
          <a:p>
            <a:pPr marL="747713" indent="-214313">
              <a:lnSpc>
                <a:spcPct val="110000"/>
              </a:lnSpc>
              <a:buSzPct val="87000"/>
            </a:pPr>
            <a:r>
              <a:rPr lang="en-US" sz="8000" dirty="0">
                <a:latin typeface="Calibri" panose="020F0502020204030204" pitchFamily="34" charset="0"/>
                <a:cs typeface="Calibri" panose="020F0502020204030204" pitchFamily="34" charset="0"/>
              </a:rPr>
              <a:t>SNWA</a:t>
            </a:r>
          </a:p>
          <a:p>
            <a:pPr marL="747713" lvl="1" indent="-214313">
              <a:lnSpc>
                <a:spcPct val="110000"/>
              </a:lnSpc>
              <a:buSzPct val="87000"/>
            </a:pPr>
            <a:endParaRPr lang="en-US" sz="8000" dirty="0">
              <a:latin typeface="Calibri" panose="020F0502020204030204" pitchFamily="34" charset="0"/>
              <a:cs typeface="Calibri" panose="020F0502020204030204" pitchFamily="34" charset="0"/>
            </a:endParaRPr>
          </a:p>
          <a:p>
            <a:pPr lvl="0"/>
            <a:endParaRPr lang="en-US" sz="8000" dirty="0">
              <a:latin typeface="Calibri" panose="020F0502020204030204" pitchFamily="34" charset="0"/>
              <a:cs typeface="Calibri" panose="020F0502020204030204" pitchFamily="34" charset="0"/>
            </a:endParaRPr>
          </a:p>
          <a:p>
            <a:pPr marL="116840" indent="0">
              <a:buNone/>
            </a:pPr>
            <a:endParaRPr lang="en-US" dirty="0"/>
          </a:p>
        </p:txBody>
      </p:sp>
    </p:spTree>
    <p:extLst>
      <p:ext uri="{BB962C8B-B14F-4D97-AF65-F5344CB8AC3E}">
        <p14:creationId xmlns:p14="http://schemas.microsoft.com/office/powerpoint/2010/main" val="2896046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
          <p:cNvSpPr txBox="1">
            <a:spLocks noGrp="1"/>
          </p:cNvSpPr>
          <p:nvPr>
            <p:ph type="body" idx="1"/>
          </p:nvPr>
        </p:nvSpPr>
        <p:spPr>
          <a:xfrm>
            <a:off x="906781" y="1624663"/>
            <a:ext cx="8999219" cy="4416136"/>
          </a:xfrm>
          <a:prstGeom prst="rect">
            <a:avLst/>
          </a:prstGeom>
          <a:noFill/>
          <a:ln>
            <a:noFill/>
          </a:ln>
        </p:spPr>
        <p:txBody>
          <a:bodyPr spcFirstLastPara="1" wrap="square" lIns="91425" tIns="45700" rIns="91425" bIns="45700" anchor="t" anchorCtr="0">
            <a:normAutofit/>
          </a:bodyPr>
          <a:lstStyle/>
          <a:p>
            <a:pPr marL="45720" lvl="0" indent="0" algn="l" rtl="0">
              <a:lnSpc>
                <a:spcPct val="90000"/>
              </a:lnSpc>
              <a:spcBef>
                <a:spcPts val="0"/>
              </a:spcBef>
              <a:spcAft>
                <a:spcPts val="0"/>
              </a:spcAft>
              <a:buClr>
                <a:schemeClr val="dk1"/>
              </a:buClr>
              <a:buSzPts val="960"/>
              <a:buNone/>
            </a:pPr>
            <a:endParaRPr sz="2000" dirty="0">
              <a:latin typeface="Calibri"/>
              <a:ea typeface="Calibri"/>
              <a:cs typeface="Calibri"/>
              <a:sym typeface="Calibri"/>
            </a:endParaRPr>
          </a:p>
          <a:p>
            <a:pPr marL="574040" lvl="0" indent="-457200">
              <a:buClr>
                <a:schemeClr val="accent2"/>
              </a:buClr>
              <a:buSzPct val="90000"/>
              <a:buFont typeface="+mj-lt"/>
              <a:buAutoNum type="arabicPeriod"/>
            </a:pPr>
            <a:r>
              <a:rPr lang="en-US" sz="2000" dirty="0"/>
              <a:t>Simplified calculation and made targeted changes to % requirements</a:t>
            </a:r>
          </a:p>
          <a:p>
            <a:pPr marL="574040" lvl="0" indent="-457200">
              <a:buClr>
                <a:schemeClr val="accent2"/>
              </a:buClr>
              <a:buSzPct val="90000"/>
              <a:buFont typeface="+mj-lt"/>
              <a:buAutoNum type="arabicPeriod"/>
            </a:pPr>
            <a:r>
              <a:rPr lang="en-US" sz="2000" dirty="0"/>
              <a:t>Added waiver &amp; alternative compliance allowances</a:t>
            </a:r>
          </a:p>
          <a:p>
            <a:pPr marL="574040" lvl="0" indent="-457200">
              <a:buClr>
                <a:schemeClr val="accent2"/>
              </a:buClr>
              <a:buSzPct val="90000"/>
              <a:buFont typeface="+mj-lt"/>
              <a:buAutoNum type="arabicPeriod"/>
            </a:pPr>
            <a:r>
              <a:rPr lang="en-US" sz="2000" dirty="0"/>
              <a:t>Clarified accessibility requirements</a:t>
            </a:r>
          </a:p>
          <a:p>
            <a:pPr marL="574040" indent="-457200">
              <a:buClr>
                <a:schemeClr val="accent2"/>
              </a:buClr>
              <a:buSzPct val="90000"/>
              <a:buFont typeface="+mj-lt"/>
              <a:buAutoNum type="arabicPeriod"/>
            </a:pPr>
            <a:r>
              <a:rPr lang="en-US" sz="2000" dirty="0">
                <a:latin typeface="Calibri"/>
                <a:ea typeface="Calibri"/>
                <a:cs typeface="Calibri"/>
                <a:sym typeface="Calibri"/>
              </a:rPr>
              <a:t>Deleted applicability to </a:t>
            </a:r>
            <a:r>
              <a:rPr lang="en-US" sz="2000" dirty="0">
                <a:effectLst/>
                <a:latin typeface="Calibri" panose="020F0502020204030204" pitchFamily="34" charset="0"/>
                <a:ea typeface="Calibri" panose="020F0502020204030204" pitchFamily="34" charset="0"/>
                <a:cs typeface="Times New Roman" panose="02020603050405020304" pitchFamily="18" charset="0"/>
              </a:rPr>
              <a:t>substantial changes that trigger additional parking requirements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574040" indent="-457200">
              <a:buClr>
                <a:schemeClr val="accent2"/>
              </a:buClr>
              <a:buSzPct val="90000"/>
              <a:buFont typeface="+mj-l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Specified applicability in Table 30.01-4: Minimum Required Off-Street Parking and Stacking Spaces in County Code</a:t>
            </a:r>
            <a:endParaRPr sz="2000" dirty="0">
              <a:latin typeface="Calibri"/>
              <a:ea typeface="Calibri"/>
              <a:cs typeface="Calibri"/>
              <a:sym typeface="Calibri"/>
            </a:endParaRPr>
          </a:p>
        </p:txBody>
      </p:sp>
      <p:sp>
        <p:nvSpPr>
          <p:cNvPr id="200" name="Google Shape;200;p2"/>
          <p:cNvSpPr/>
          <p:nvPr/>
        </p:nvSpPr>
        <p:spPr>
          <a:xfrm>
            <a:off x="1" y="723013"/>
            <a:ext cx="4329545" cy="575851"/>
          </a:xfrm>
          <a:prstGeom prst="rect">
            <a:avLst/>
          </a:prstGeom>
          <a:solidFill>
            <a:srgbClr val="003A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900" u="none" strike="noStrike" cap="none" dirty="0">
                <a:solidFill>
                  <a:schemeClr val="lt1"/>
                </a:solidFill>
                <a:latin typeface="Calibri"/>
                <a:ea typeface="Corbel"/>
                <a:cs typeface="Calibri"/>
                <a:sym typeface="Corbel"/>
              </a:rPr>
              <a:t>REVISIONS</a:t>
            </a:r>
            <a:endParaRPr lang="en-US" sz="2900" u="none" strike="noStrike" cap="none" dirty="0">
              <a:solidFill>
                <a:schemeClr val="lt1"/>
              </a:solidFill>
              <a:latin typeface="Calibri"/>
              <a:ea typeface="Corbel"/>
              <a:cs typeface="Calibri"/>
            </a:endParaRPr>
          </a:p>
        </p:txBody>
      </p:sp>
    </p:spTree>
    <p:extLst>
      <p:ext uri="{BB962C8B-B14F-4D97-AF65-F5344CB8AC3E}">
        <p14:creationId xmlns:p14="http://schemas.microsoft.com/office/powerpoint/2010/main" val="2115799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Google Shape;200;p2"/>
          <p:cNvSpPr/>
          <p:nvPr/>
        </p:nvSpPr>
        <p:spPr>
          <a:xfrm>
            <a:off x="1" y="723013"/>
            <a:ext cx="4329545" cy="575851"/>
          </a:xfrm>
          <a:prstGeom prst="rect">
            <a:avLst/>
          </a:prstGeom>
          <a:solidFill>
            <a:srgbClr val="003A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900" u="none" strike="noStrike" cap="none" dirty="0">
                <a:solidFill>
                  <a:schemeClr val="lt1"/>
                </a:solidFill>
                <a:latin typeface="Calibri"/>
                <a:ea typeface="Corbel"/>
                <a:cs typeface="Calibri"/>
                <a:sym typeface="Corbel"/>
              </a:rPr>
              <a:t>REVISIONS</a:t>
            </a:r>
            <a:endParaRPr lang="en-US" sz="2900" u="none" strike="noStrike" cap="none" dirty="0">
              <a:solidFill>
                <a:schemeClr val="lt1"/>
              </a:solidFill>
              <a:latin typeface="Calibri"/>
              <a:ea typeface="Corbel"/>
              <a:cs typeface="Calibri"/>
            </a:endParaRPr>
          </a:p>
        </p:txBody>
      </p:sp>
      <p:pic>
        <p:nvPicPr>
          <p:cNvPr id="3" name="Picture 2">
            <a:extLst>
              <a:ext uri="{FF2B5EF4-FFF2-40B4-BE49-F238E27FC236}">
                <a16:creationId xmlns:a16="http://schemas.microsoft.com/office/drawing/2014/main" id="{6FA8AB60-395C-C720-474A-5915BEA2C37C}"/>
              </a:ext>
            </a:extLst>
          </p:cNvPr>
          <p:cNvPicPr>
            <a:picLocks noChangeAspect="1"/>
          </p:cNvPicPr>
          <p:nvPr/>
        </p:nvPicPr>
        <p:blipFill>
          <a:blip r:embed="rId3"/>
          <a:stretch>
            <a:fillRect/>
          </a:stretch>
        </p:blipFill>
        <p:spPr>
          <a:xfrm>
            <a:off x="2938462" y="1458613"/>
            <a:ext cx="6315075" cy="5010150"/>
          </a:xfrm>
          <a:prstGeom prst="rect">
            <a:avLst/>
          </a:prstGeom>
        </p:spPr>
      </p:pic>
    </p:spTree>
    <p:extLst>
      <p:ext uri="{BB962C8B-B14F-4D97-AF65-F5344CB8AC3E}">
        <p14:creationId xmlns:p14="http://schemas.microsoft.com/office/powerpoint/2010/main" val="1512685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Google Shape;200;p2"/>
          <p:cNvSpPr/>
          <p:nvPr/>
        </p:nvSpPr>
        <p:spPr>
          <a:xfrm>
            <a:off x="1" y="723013"/>
            <a:ext cx="4329545" cy="575851"/>
          </a:xfrm>
          <a:prstGeom prst="rect">
            <a:avLst/>
          </a:prstGeom>
          <a:solidFill>
            <a:srgbClr val="003A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900" u="none" strike="noStrike" cap="none" dirty="0">
                <a:solidFill>
                  <a:schemeClr val="lt1"/>
                </a:solidFill>
                <a:latin typeface="Calibri"/>
                <a:ea typeface="Corbel"/>
                <a:cs typeface="Calibri"/>
              </a:rPr>
              <a:t>PROPOSED FINAL</a:t>
            </a:r>
          </a:p>
        </p:txBody>
      </p:sp>
      <p:graphicFrame>
        <p:nvGraphicFramePr>
          <p:cNvPr id="2" name="Table 1">
            <a:extLst>
              <a:ext uri="{FF2B5EF4-FFF2-40B4-BE49-F238E27FC236}">
                <a16:creationId xmlns:a16="http://schemas.microsoft.com/office/drawing/2014/main" id="{34F29722-20B1-DCEE-5935-36C994531336}"/>
              </a:ext>
            </a:extLst>
          </p:cNvPr>
          <p:cNvGraphicFramePr>
            <a:graphicFrameLocks noGrp="1"/>
          </p:cNvGraphicFramePr>
          <p:nvPr>
            <p:extLst>
              <p:ext uri="{D42A27DB-BD31-4B8C-83A1-F6EECF244321}">
                <p14:modId xmlns:p14="http://schemas.microsoft.com/office/powerpoint/2010/main" val="236988973"/>
              </p:ext>
            </p:extLst>
          </p:nvPr>
        </p:nvGraphicFramePr>
        <p:xfrm>
          <a:off x="1148556" y="2520315"/>
          <a:ext cx="5937250" cy="3474720"/>
        </p:xfrm>
        <a:graphic>
          <a:graphicData uri="http://schemas.openxmlformats.org/drawingml/2006/table">
            <a:tbl>
              <a:tblPr firstRow="1" firstCol="1" bandRow="1">
                <a:tableStyleId>{5C22544A-7EE6-4342-B048-85BDC9FD1C3A}</a:tableStyleId>
              </a:tblPr>
              <a:tblGrid>
                <a:gridCol w="1978025">
                  <a:extLst>
                    <a:ext uri="{9D8B030D-6E8A-4147-A177-3AD203B41FA5}">
                      <a16:colId xmlns:a16="http://schemas.microsoft.com/office/drawing/2014/main" val="588650528"/>
                    </a:ext>
                  </a:extLst>
                </a:gridCol>
                <a:gridCol w="2144395">
                  <a:extLst>
                    <a:ext uri="{9D8B030D-6E8A-4147-A177-3AD203B41FA5}">
                      <a16:colId xmlns:a16="http://schemas.microsoft.com/office/drawing/2014/main" val="3993221235"/>
                    </a:ext>
                  </a:extLst>
                </a:gridCol>
                <a:gridCol w="1814830">
                  <a:extLst>
                    <a:ext uri="{9D8B030D-6E8A-4147-A177-3AD203B41FA5}">
                      <a16:colId xmlns:a16="http://schemas.microsoft.com/office/drawing/2014/main" val="337253826"/>
                    </a:ext>
                  </a:extLst>
                </a:gridCol>
              </a:tblGrid>
              <a:tr h="0">
                <a:tc>
                  <a:txBody>
                    <a:bodyPr/>
                    <a:lstStyle/>
                    <a:p>
                      <a:pPr marL="0" marR="0" algn="ctr">
                        <a:spcBef>
                          <a:spcPts val="0"/>
                        </a:spcBef>
                        <a:spcAft>
                          <a:spcPts val="0"/>
                        </a:spcAft>
                      </a:pPr>
                      <a:r>
                        <a:rPr lang="en-US" sz="1200">
                          <a:effectLst/>
                        </a:rPr>
                        <a:t>Land Use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Requirement*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Applicability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7404973"/>
                  </a:ext>
                </a:extLst>
              </a:tr>
              <a:tr h="0">
                <a:tc>
                  <a:txBody>
                    <a:bodyPr/>
                    <a:lstStyle/>
                    <a:p>
                      <a:pPr marL="0" marR="0" algn="just">
                        <a:spcBef>
                          <a:spcPts val="0"/>
                        </a:spcBef>
                        <a:spcAft>
                          <a:spcPts val="0"/>
                        </a:spcAft>
                      </a:pPr>
                      <a:r>
                        <a:rPr lang="en-US" sz="1200">
                          <a:effectLst/>
                        </a:rPr>
                        <a:t>Single Family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1 Level 2 outlet (240 volt)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085555"/>
                  </a:ext>
                </a:extLst>
              </a:tr>
              <a:tr h="0">
                <a:tc>
                  <a:txBody>
                    <a:bodyPr/>
                    <a:lstStyle/>
                    <a:p>
                      <a:pPr marL="0" marR="0" algn="just">
                        <a:spcBef>
                          <a:spcPts val="0"/>
                        </a:spcBef>
                        <a:spcAft>
                          <a:spcPts val="0"/>
                        </a:spcAft>
                      </a:pPr>
                      <a:r>
                        <a:rPr lang="en-US" sz="1200">
                          <a:effectLst/>
                        </a:rPr>
                        <a:t>Multi-Family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dirty="0">
                          <a:effectLst/>
                        </a:rPr>
                        <a:t>25% EV Capable </a:t>
                      </a:r>
                      <a:endParaRPr lang="en-US" sz="1100" dirty="0">
                        <a:effectLst/>
                      </a:endParaRPr>
                    </a:p>
                    <a:p>
                      <a:pPr marL="0" marR="0" algn="just">
                        <a:spcBef>
                          <a:spcPts val="0"/>
                        </a:spcBef>
                        <a:spcAft>
                          <a:spcPts val="0"/>
                        </a:spcAft>
                      </a:pPr>
                      <a:r>
                        <a:rPr lang="en-US" sz="1200" dirty="0">
                          <a:effectLst/>
                        </a:rPr>
                        <a:t> </a:t>
                      </a:r>
                      <a:endParaRPr lang="en-US" sz="1100" dirty="0">
                        <a:effectLst/>
                      </a:endParaRPr>
                    </a:p>
                    <a:p>
                      <a:pPr marL="0" marR="0" algn="just">
                        <a:spcBef>
                          <a:spcPts val="0"/>
                        </a:spcBef>
                        <a:spcAft>
                          <a:spcPts val="0"/>
                        </a:spcAft>
                      </a:pPr>
                      <a:r>
                        <a:rPr lang="en-US" sz="1200" dirty="0">
                          <a:effectLst/>
                        </a:rPr>
                        <a:t>3% EV Installed </a:t>
                      </a:r>
                      <a:endParaRPr lang="en-US" sz="1100" dirty="0">
                        <a:effectLst/>
                      </a:endParaRPr>
                    </a:p>
                    <a:p>
                      <a:pPr marL="0" marR="0" algn="just">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25 Parking spaces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812862"/>
                  </a:ext>
                </a:extLst>
              </a:tr>
              <a:tr h="0">
                <a:tc>
                  <a:txBody>
                    <a:bodyPr/>
                    <a:lstStyle/>
                    <a:p>
                      <a:pPr marL="0" marR="0">
                        <a:spcBef>
                          <a:spcPts val="0"/>
                        </a:spcBef>
                        <a:spcAft>
                          <a:spcPts val="0"/>
                        </a:spcAft>
                      </a:pPr>
                      <a:r>
                        <a:rPr lang="en-US" sz="1200">
                          <a:effectLst/>
                        </a:rPr>
                        <a:t>Non-Residential – Office Parks, Retail, and Shopping Center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10% EV Capable </a:t>
                      </a:r>
                      <a:endParaRPr lang="en-US" sz="1100">
                        <a:effectLst/>
                      </a:endParaRPr>
                    </a:p>
                    <a:p>
                      <a:pPr marL="0" marR="0" algn="just">
                        <a:spcBef>
                          <a:spcPts val="0"/>
                        </a:spcBef>
                        <a:spcAft>
                          <a:spcPts val="0"/>
                        </a:spcAft>
                      </a:pPr>
                      <a:r>
                        <a:rPr lang="en-US" sz="1200">
                          <a:effectLst/>
                        </a:rPr>
                        <a:t> </a:t>
                      </a:r>
                      <a:endParaRPr lang="en-US" sz="1100">
                        <a:effectLst/>
                      </a:endParaRPr>
                    </a:p>
                    <a:p>
                      <a:pPr marL="0" marR="0" algn="just">
                        <a:spcBef>
                          <a:spcPts val="0"/>
                        </a:spcBef>
                        <a:spcAft>
                          <a:spcPts val="0"/>
                        </a:spcAft>
                      </a:pPr>
                      <a:r>
                        <a:rPr lang="en-US" sz="1200">
                          <a:effectLst/>
                        </a:rPr>
                        <a:t>3% EV Installed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100 Parking spaces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9807478"/>
                  </a:ext>
                </a:extLst>
              </a:tr>
              <a:tr h="0">
                <a:tc>
                  <a:txBody>
                    <a:bodyPr/>
                    <a:lstStyle/>
                    <a:p>
                      <a:pPr marL="0" marR="0">
                        <a:spcBef>
                          <a:spcPts val="0"/>
                        </a:spcBef>
                        <a:spcAft>
                          <a:spcPts val="0"/>
                        </a:spcAft>
                      </a:pPr>
                      <a:r>
                        <a:rPr lang="en-US" sz="1200" dirty="0">
                          <a:effectLst/>
                        </a:rPr>
                        <a:t>Non-Residential – Resorts, Hotels, Schools, Colleges/Universities, Convention Facilities, Cultural and Entertainment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25% EV Capable </a:t>
                      </a:r>
                      <a:endParaRPr lang="en-US" sz="1100">
                        <a:effectLst/>
                      </a:endParaRPr>
                    </a:p>
                    <a:p>
                      <a:pPr marL="0" marR="0" algn="just">
                        <a:spcBef>
                          <a:spcPts val="0"/>
                        </a:spcBef>
                        <a:spcAft>
                          <a:spcPts val="0"/>
                        </a:spcAft>
                      </a:pPr>
                      <a:r>
                        <a:rPr lang="en-US" sz="1200">
                          <a:effectLst/>
                        </a:rPr>
                        <a:t> </a:t>
                      </a:r>
                      <a:endParaRPr lang="en-US" sz="1100">
                        <a:effectLst/>
                      </a:endParaRPr>
                    </a:p>
                    <a:p>
                      <a:pPr marL="0" marR="0" algn="just">
                        <a:spcBef>
                          <a:spcPts val="0"/>
                        </a:spcBef>
                        <a:spcAft>
                          <a:spcPts val="0"/>
                        </a:spcAft>
                      </a:pPr>
                      <a:r>
                        <a:rPr lang="en-US" sz="1200">
                          <a:effectLst/>
                        </a:rPr>
                        <a:t>3%  EV Installed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50 Parking Spaces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4736934"/>
                  </a:ext>
                </a:extLst>
              </a:tr>
              <a:tr h="0">
                <a:tc>
                  <a:txBody>
                    <a:bodyPr/>
                    <a:lstStyle/>
                    <a:p>
                      <a:pPr marL="0" marR="0">
                        <a:spcBef>
                          <a:spcPts val="0"/>
                        </a:spcBef>
                        <a:spcAft>
                          <a:spcPts val="0"/>
                        </a:spcAft>
                      </a:pPr>
                      <a:r>
                        <a:rPr lang="en-US" sz="1200">
                          <a:effectLst/>
                        </a:rPr>
                        <a:t>Non-Residential – Distribution, Manufacturing, and Industrial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5% EV Capable </a:t>
                      </a:r>
                      <a:endParaRPr lang="en-US" sz="1100">
                        <a:effectLst/>
                      </a:endParaRPr>
                    </a:p>
                    <a:p>
                      <a:pPr marL="0" marR="0" algn="just">
                        <a:spcBef>
                          <a:spcPts val="0"/>
                        </a:spcBef>
                        <a:spcAft>
                          <a:spcPts val="0"/>
                        </a:spcAft>
                      </a:pPr>
                      <a:r>
                        <a:rPr lang="en-US" sz="1200">
                          <a:effectLst/>
                        </a:rPr>
                        <a:t> </a:t>
                      </a:r>
                      <a:endParaRPr lang="en-US" sz="1100">
                        <a:effectLst/>
                      </a:endParaRPr>
                    </a:p>
                    <a:p>
                      <a:pPr marL="0" marR="0" algn="just">
                        <a:spcBef>
                          <a:spcPts val="0"/>
                        </a:spcBef>
                        <a:spcAft>
                          <a:spcPts val="0"/>
                        </a:spcAft>
                      </a:pPr>
                      <a:r>
                        <a:rPr lang="en-US" sz="1200">
                          <a:effectLst/>
                        </a:rPr>
                        <a:t>2% EV Installed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dirty="0">
                          <a:effectLst/>
                        </a:rPr>
                        <a:t>100 Parking Spaces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8543081"/>
                  </a:ext>
                </a:extLst>
              </a:tr>
            </a:tbl>
          </a:graphicData>
        </a:graphic>
      </p:graphicFrame>
      <p:sp>
        <p:nvSpPr>
          <p:cNvPr id="4" name="TextBox 3">
            <a:extLst>
              <a:ext uri="{FF2B5EF4-FFF2-40B4-BE49-F238E27FC236}">
                <a16:creationId xmlns:a16="http://schemas.microsoft.com/office/drawing/2014/main" id="{3911634D-56F6-016B-2961-187F5E1081C2}"/>
              </a:ext>
            </a:extLst>
          </p:cNvPr>
          <p:cNvSpPr txBox="1"/>
          <p:nvPr/>
        </p:nvSpPr>
        <p:spPr>
          <a:xfrm>
            <a:off x="7534275" y="2520315"/>
            <a:ext cx="2619375" cy="3970318"/>
          </a:xfrm>
          <a:prstGeom prst="rect">
            <a:avLst/>
          </a:prstGeom>
          <a:noFill/>
        </p:spPr>
        <p:txBody>
          <a:bodyPr wrap="square" rtlCol="0">
            <a:spAutoFit/>
          </a:bodyPr>
          <a:lstStyle/>
          <a:p>
            <a:r>
              <a:rPr lang="en-US" b="1" u="sng" dirty="0"/>
              <a:t>Summary of Changes</a:t>
            </a:r>
          </a:p>
          <a:p>
            <a:pPr marL="285750" indent="-285750">
              <a:buFont typeface="Arial" panose="020B0604020202020204" pitchFamily="34" charset="0"/>
              <a:buChar char="•"/>
            </a:pPr>
            <a:r>
              <a:rPr lang="en-US" dirty="0"/>
              <a:t>SF – No change</a:t>
            </a:r>
          </a:p>
          <a:p>
            <a:pPr marL="285750" indent="-285750">
              <a:buFont typeface="Arial" panose="020B0604020202020204" pitchFamily="34" charset="0"/>
              <a:buChar char="•"/>
            </a:pPr>
            <a:r>
              <a:rPr lang="en-US" dirty="0"/>
              <a:t>Eliminated all +1 requirements</a:t>
            </a:r>
          </a:p>
          <a:p>
            <a:pPr marL="285750" indent="-285750">
              <a:buFont typeface="Arial" panose="020B0604020202020204" pitchFamily="34" charset="0"/>
              <a:buChar char="•"/>
            </a:pPr>
            <a:r>
              <a:rPr lang="en-US" dirty="0"/>
              <a:t>MF – EV capable  increased from 20% to 25%</a:t>
            </a:r>
          </a:p>
          <a:p>
            <a:pPr marL="285750" indent="-285750">
              <a:buFont typeface="Arial" panose="020B0604020202020204" pitchFamily="34" charset="0"/>
              <a:buChar char="•"/>
            </a:pPr>
            <a:r>
              <a:rPr lang="en-US" dirty="0"/>
              <a:t>Non-residential resorts, hotels… – EV installed  from 7% to 3%</a:t>
            </a:r>
          </a:p>
          <a:p>
            <a:pPr marL="285750" indent="-285750">
              <a:buFont typeface="Arial" panose="020B0604020202020204" pitchFamily="34" charset="0"/>
              <a:buChar char="•"/>
            </a:pPr>
            <a:r>
              <a:rPr lang="en-US" dirty="0"/>
              <a:t>Non-residential – distribution…EV installed from 3% to 2% </a:t>
            </a:r>
          </a:p>
          <a:p>
            <a:pPr marL="285750" indent="-285750">
              <a:buFont typeface="Arial" panose="020B0604020202020204" pitchFamily="34" charset="0"/>
              <a:buChar char="•"/>
            </a:pPr>
            <a:r>
              <a:rPr lang="en-US" dirty="0"/>
              <a:t>Added Public/Gov applicability – keeping in mind approved per plans</a:t>
            </a:r>
          </a:p>
          <a:p>
            <a:endParaRPr lang="en-US" dirty="0"/>
          </a:p>
          <a:p>
            <a:endParaRPr lang="en-US" dirty="0"/>
          </a:p>
        </p:txBody>
      </p:sp>
      <p:sp>
        <p:nvSpPr>
          <p:cNvPr id="5" name="Arrow: Right 4">
            <a:extLst>
              <a:ext uri="{FF2B5EF4-FFF2-40B4-BE49-F238E27FC236}">
                <a16:creationId xmlns:a16="http://schemas.microsoft.com/office/drawing/2014/main" id="{697BF9A6-531D-3745-F0F5-54BB4059F362}"/>
              </a:ext>
            </a:extLst>
          </p:cNvPr>
          <p:cNvSpPr/>
          <p:nvPr/>
        </p:nvSpPr>
        <p:spPr>
          <a:xfrm rot="16200000">
            <a:off x="9420224" y="3428999"/>
            <a:ext cx="142875" cy="123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F3298EA0-10DE-175B-D016-268F9245D3AA}"/>
              </a:ext>
            </a:extLst>
          </p:cNvPr>
          <p:cNvSpPr/>
          <p:nvPr/>
        </p:nvSpPr>
        <p:spPr>
          <a:xfrm>
            <a:off x="9810750" y="4324350"/>
            <a:ext cx="85725" cy="123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0346E858-B1C7-0B03-81FB-26CD5C5211AD}"/>
              </a:ext>
            </a:extLst>
          </p:cNvPr>
          <p:cNvSpPr/>
          <p:nvPr/>
        </p:nvSpPr>
        <p:spPr>
          <a:xfrm>
            <a:off x="9972675" y="4933950"/>
            <a:ext cx="85725" cy="123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6403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
          <p:cNvSpPr txBox="1">
            <a:spLocks noGrp="1"/>
          </p:cNvSpPr>
          <p:nvPr>
            <p:ph type="body" idx="1"/>
          </p:nvPr>
        </p:nvSpPr>
        <p:spPr>
          <a:xfrm>
            <a:off x="906781" y="1519887"/>
            <a:ext cx="10037444" cy="4757087"/>
          </a:xfrm>
          <a:prstGeom prst="rect">
            <a:avLst/>
          </a:prstGeom>
          <a:noFill/>
          <a:ln>
            <a:noFill/>
          </a:ln>
        </p:spPr>
        <p:txBody>
          <a:bodyPr spcFirstLastPara="1" wrap="square" lIns="91425" tIns="45700" rIns="91425" bIns="45700" anchor="t" anchorCtr="0">
            <a:normAutofit fontScale="92500" lnSpcReduction="20000"/>
          </a:bodyPr>
          <a:lstStyle/>
          <a:p>
            <a:pPr marL="45720" lvl="0" indent="0" algn="l" rtl="0">
              <a:lnSpc>
                <a:spcPct val="90000"/>
              </a:lnSpc>
              <a:spcBef>
                <a:spcPts val="0"/>
              </a:spcBef>
              <a:spcAft>
                <a:spcPts val="0"/>
              </a:spcAft>
              <a:buClr>
                <a:schemeClr val="dk1"/>
              </a:buClr>
              <a:buSzPts val="960"/>
              <a:buNone/>
            </a:pPr>
            <a:r>
              <a:rPr lang="en-US" sz="2000" b="1" u="sng" dirty="0"/>
              <a:t>Multifamily Example</a:t>
            </a:r>
          </a:p>
          <a:p>
            <a:pPr marL="45720" lvl="0" indent="0" algn="l" rtl="0">
              <a:lnSpc>
                <a:spcPct val="90000"/>
              </a:lnSpc>
              <a:spcBef>
                <a:spcPts val="0"/>
              </a:spcBef>
              <a:spcAft>
                <a:spcPts val="0"/>
              </a:spcAft>
              <a:buClr>
                <a:schemeClr val="dk1"/>
              </a:buClr>
              <a:buSzPts val="960"/>
              <a:buNone/>
            </a:pPr>
            <a:r>
              <a:rPr lang="en-US" sz="2000" dirty="0">
                <a:latin typeface="Calibri"/>
                <a:ea typeface="Calibri"/>
                <a:cs typeface="Calibri"/>
                <a:sym typeface="Calibri"/>
              </a:rPr>
              <a:t>Min. Required Parking Spaces: 350 spaces; EV infrastructure required?  Yes (25+ spaces)</a:t>
            </a:r>
          </a:p>
          <a:p>
            <a:pPr marL="45720" lvl="0" indent="0" algn="l" rtl="0">
              <a:lnSpc>
                <a:spcPct val="90000"/>
              </a:lnSpc>
              <a:spcBef>
                <a:spcPts val="0"/>
              </a:spcBef>
              <a:spcAft>
                <a:spcPts val="0"/>
              </a:spcAft>
              <a:buClr>
                <a:schemeClr val="dk1"/>
              </a:buClr>
              <a:buSzPts val="960"/>
              <a:buNone/>
            </a:pPr>
            <a:r>
              <a:rPr lang="en-US" sz="2000" dirty="0"/>
              <a:t>EV Capable Spaces 25% x 350 = 88 spaces</a:t>
            </a:r>
          </a:p>
          <a:p>
            <a:pPr marL="45720" lvl="0" indent="0" algn="l" rtl="0">
              <a:lnSpc>
                <a:spcPct val="90000"/>
              </a:lnSpc>
              <a:spcBef>
                <a:spcPts val="0"/>
              </a:spcBef>
              <a:spcAft>
                <a:spcPts val="0"/>
              </a:spcAft>
              <a:buClr>
                <a:schemeClr val="dk1"/>
              </a:buClr>
              <a:buSzPts val="960"/>
              <a:buNone/>
            </a:pPr>
            <a:r>
              <a:rPr lang="en-US" sz="2000" dirty="0">
                <a:latin typeface="Calibri"/>
                <a:ea typeface="Calibri"/>
                <a:cs typeface="Calibri"/>
                <a:sym typeface="Calibri"/>
              </a:rPr>
              <a:t>EV Installed Spaces 3% x 350 </a:t>
            </a:r>
            <a:r>
              <a:rPr lang="en-US" sz="2000" dirty="0"/>
              <a:t>= 11 spaces</a:t>
            </a:r>
          </a:p>
          <a:p>
            <a:pPr marL="45720" lvl="0" indent="0" algn="l" rtl="0">
              <a:lnSpc>
                <a:spcPct val="90000"/>
              </a:lnSpc>
              <a:spcBef>
                <a:spcPts val="0"/>
              </a:spcBef>
              <a:spcAft>
                <a:spcPts val="0"/>
              </a:spcAft>
              <a:buClr>
                <a:schemeClr val="dk1"/>
              </a:buClr>
              <a:buSzPts val="960"/>
              <a:buNone/>
            </a:pPr>
            <a:endParaRPr lang="en-US" sz="2000" dirty="0">
              <a:latin typeface="Calibri"/>
              <a:ea typeface="Calibri"/>
              <a:cs typeface="Calibri"/>
              <a:sym typeface="Calibri"/>
            </a:endParaRPr>
          </a:p>
          <a:p>
            <a:pPr marL="45720" lvl="0" indent="0" algn="l" rtl="0">
              <a:lnSpc>
                <a:spcPct val="90000"/>
              </a:lnSpc>
              <a:spcBef>
                <a:spcPts val="0"/>
              </a:spcBef>
              <a:spcAft>
                <a:spcPts val="0"/>
              </a:spcAft>
              <a:buClr>
                <a:schemeClr val="dk1"/>
              </a:buClr>
              <a:buSzPts val="960"/>
              <a:buNone/>
            </a:pPr>
            <a:endParaRPr lang="en-US" sz="2000" dirty="0">
              <a:latin typeface="Calibri"/>
              <a:ea typeface="Calibri"/>
              <a:cs typeface="Calibri"/>
              <a:sym typeface="Calibri"/>
            </a:endParaRPr>
          </a:p>
          <a:p>
            <a:pPr marL="45720" lvl="0" indent="0" algn="l" rtl="0">
              <a:lnSpc>
                <a:spcPct val="90000"/>
              </a:lnSpc>
              <a:spcBef>
                <a:spcPts val="0"/>
              </a:spcBef>
              <a:spcAft>
                <a:spcPts val="0"/>
              </a:spcAft>
              <a:buClr>
                <a:schemeClr val="dk1"/>
              </a:buClr>
              <a:buSzPts val="960"/>
              <a:buNone/>
            </a:pPr>
            <a:r>
              <a:rPr lang="en-US" sz="2000" b="1" u="sng" dirty="0">
                <a:latin typeface="Calibri"/>
                <a:ea typeface="Calibri"/>
                <a:cs typeface="Calibri"/>
                <a:sym typeface="Calibri"/>
              </a:rPr>
              <a:t>Office Park Example</a:t>
            </a:r>
          </a:p>
          <a:p>
            <a:pPr marL="45720" lvl="0" indent="0" algn="l" rtl="0">
              <a:lnSpc>
                <a:spcPct val="90000"/>
              </a:lnSpc>
              <a:spcBef>
                <a:spcPts val="0"/>
              </a:spcBef>
              <a:spcAft>
                <a:spcPts val="0"/>
              </a:spcAft>
              <a:buClr>
                <a:schemeClr val="dk1"/>
              </a:buClr>
              <a:buSzPts val="960"/>
              <a:buNone/>
            </a:pPr>
            <a:r>
              <a:rPr lang="en-US" sz="2000" dirty="0">
                <a:latin typeface="Calibri"/>
                <a:ea typeface="Calibri"/>
                <a:cs typeface="Calibri"/>
                <a:sym typeface="Calibri"/>
              </a:rPr>
              <a:t>Min. Required Parking Spaces: 200; EV infrastructure required? Yes (100 + parking spaces) </a:t>
            </a:r>
          </a:p>
          <a:p>
            <a:pPr marL="45720" lvl="0" indent="0" algn="l" rtl="0">
              <a:lnSpc>
                <a:spcPct val="90000"/>
              </a:lnSpc>
              <a:spcBef>
                <a:spcPts val="0"/>
              </a:spcBef>
              <a:spcAft>
                <a:spcPts val="0"/>
              </a:spcAft>
              <a:buClr>
                <a:schemeClr val="dk1"/>
              </a:buClr>
              <a:buSzPts val="960"/>
              <a:buNone/>
            </a:pPr>
            <a:r>
              <a:rPr lang="en-US" sz="2000" dirty="0"/>
              <a:t>EV Capable Spaces 10% x 200 Spaces = 20 spaces</a:t>
            </a:r>
          </a:p>
          <a:p>
            <a:pPr marL="45720" lvl="0" indent="0" algn="l" rtl="0">
              <a:lnSpc>
                <a:spcPct val="90000"/>
              </a:lnSpc>
              <a:spcBef>
                <a:spcPts val="0"/>
              </a:spcBef>
              <a:spcAft>
                <a:spcPts val="0"/>
              </a:spcAft>
              <a:buClr>
                <a:schemeClr val="dk1"/>
              </a:buClr>
              <a:buSzPts val="960"/>
              <a:buNone/>
            </a:pPr>
            <a:r>
              <a:rPr lang="en-US" sz="2000" dirty="0">
                <a:latin typeface="Calibri"/>
                <a:ea typeface="Calibri"/>
                <a:cs typeface="Calibri"/>
                <a:sym typeface="Calibri"/>
              </a:rPr>
              <a:t>EV Installed Spaces 3% x </a:t>
            </a:r>
            <a:r>
              <a:rPr lang="en-US" sz="2000" dirty="0"/>
              <a:t>200 spaces = 6 spaces</a:t>
            </a:r>
          </a:p>
          <a:p>
            <a:pPr marL="45720" lvl="0" indent="0" algn="l" rtl="0">
              <a:lnSpc>
                <a:spcPct val="90000"/>
              </a:lnSpc>
              <a:spcBef>
                <a:spcPts val="0"/>
              </a:spcBef>
              <a:spcAft>
                <a:spcPts val="0"/>
              </a:spcAft>
              <a:buClr>
                <a:schemeClr val="dk1"/>
              </a:buClr>
              <a:buSzPts val="960"/>
              <a:buNone/>
            </a:pPr>
            <a:endParaRPr lang="en-US" sz="2000" dirty="0">
              <a:latin typeface="Calibri"/>
              <a:ea typeface="Calibri"/>
              <a:cs typeface="Calibri"/>
              <a:sym typeface="Calibri"/>
            </a:endParaRPr>
          </a:p>
          <a:p>
            <a:pPr marL="45720" lvl="0" indent="0" algn="l" rtl="0">
              <a:lnSpc>
                <a:spcPct val="90000"/>
              </a:lnSpc>
              <a:spcBef>
                <a:spcPts val="0"/>
              </a:spcBef>
              <a:spcAft>
                <a:spcPts val="0"/>
              </a:spcAft>
              <a:buClr>
                <a:schemeClr val="dk1"/>
              </a:buClr>
              <a:buSzPts val="960"/>
              <a:buNone/>
            </a:pPr>
            <a:endParaRPr lang="en-US" sz="2000" dirty="0">
              <a:latin typeface="Calibri"/>
              <a:ea typeface="Calibri"/>
              <a:cs typeface="Calibri"/>
              <a:sym typeface="Calibri"/>
            </a:endParaRPr>
          </a:p>
          <a:p>
            <a:pPr marL="45720" lvl="0" indent="0" algn="l" rtl="0">
              <a:lnSpc>
                <a:spcPct val="90000"/>
              </a:lnSpc>
              <a:spcBef>
                <a:spcPts val="0"/>
              </a:spcBef>
              <a:spcAft>
                <a:spcPts val="0"/>
              </a:spcAft>
              <a:buClr>
                <a:schemeClr val="dk1"/>
              </a:buClr>
              <a:buSzPts val="960"/>
              <a:buNone/>
            </a:pPr>
            <a:r>
              <a:rPr lang="en-US" sz="2000" b="1" u="sng" dirty="0"/>
              <a:t>Hotel Example</a:t>
            </a:r>
          </a:p>
          <a:p>
            <a:pPr marL="45720" indent="0">
              <a:spcBef>
                <a:spcPts val="0"/>
              </a:spcBef>
              <a:buClr>
                <a:schemeClr val="dk1"/>
              </a:buClr>
              <a:buSzPts val="960"/>
              <a:buNone/>
            </a:pPr>
            <a:r>
              <a:rPr lang="en-US" sz="2000" dirty="0">
                <a:latin typeface="Calibri"/>
                <a:ea typeface="Calibri"/>
                <a:cs typeface="Calibri"/>
                <a:sym typeface="Calibri"/>
              </a:rPr>
              <a:t>Min. Required Parking Spaces: 1050; EV infrastructure required? Yes (50 + parking spaces) </a:t>
            </a:r>
          </a:p>
          <a:p>
            <a:pPr marL="45720" lvl="0" indent="0" algn="l" rtl="0">
              <a:lnSpc>
                <a:spcPct val="90000"/>
              </a:lnSpc>
              <a:spcBef>
                <a:spcPts val="0"/>
              </a:spcBef>
              <a:spcAft>
                <a:spcPts val="0"/>
              </a:spcAft>
              <a:buClr>
                <a:schemeClr val="dk1"/>
              </a:buClr>
              <a:buSzPts val="960"/>
              <a:buNone/>
            </a:pPr>
            <a:r>
              <a:rPr lang="en-US" sz="2000" dirty="0"/>
              <a:t>EV Capable Spaces 25% x 1050 Spaces = 262 spaces</a:t>
            </a:r>
          </a:p>
          <a:p>
            <a:pPr marL="45720" lvl="0" indent="0" algn="l" rtl="0">
              <a:lnSpc>
                <a:spcPct val="90000"/>
              </a:lnSpc>
              <a:spcBef>
                <a:spcPts val="0"/>
              </a:spcBef>
              <a:spcAft>
                <a:spcPts val="0"/>
              </a:spcAft>
              <a:buClr>
                <a:schemeClr val="dk1"/>
              </a:buClr>
              <a:buSzPts val="960"/>
              <a:buNone/>
            </a:pPr>
            <a:r>
              <a:rPr lang="en-US" sz="2000" dirty="0">
                <a:latin typeface="Calibri"/>
                <a:ea typeface="Calibri"/>
                <a:cs typeface="Calibri"/>
                <a:sym typeface="Calibri"/>
              </a:rPr>
              <a:t>EV Installed Spaces 3% x 1050</a:t>
            </a:r>
            <a:r>
              <a:rPr lang="en-US" sz="2000" dirty="0"/>
              <a:t> spaces = 31.5 spaces</a:t>
            </a:r>
          </a:p>
          <a:p>
            <a:pPr marL="45720" indent="0">
              <a:spcBef>
                <a:spcPts val="0"/>
              </a:spcBef>
              <a:buClr>
                <a:schemeClr val="dk1"/>
              </a:buClr>
              <a:buSzPts val="960"/>
              <a:buNone/>
            </a:pPr>
            <a:endParaRPr lang="en-US" sz="2000" dirty="0">
              <a:latin typeface="Calibri"/>
              <a:ea typeface="Calibri"/>
              <a:cs typeface="Calibri"/>
              <a:sym typeface="Calibri"/>
            </a:endParaRPr>
          </a:p>
          <a:p>
            <a:pPr marL="45720" indent="0">
              <a:spcBef>
                <a:spcPts val="0"/>
              </a:spcBef>
              <a:buClr>
                <a:schemeClr val="dk1"/>
              </a:buClr>
              <a:buSzPts val="960"/>
              <a:buNone/>
            </a:pPr>
            <a:endParaRPr lang="en-US" sz="2000" dirty="0">
              <a:latin typeface="Calibri"/>
              <a:ea typeface="Calibri"/>
              <a:cs typeface="Calibri"/>
              <a:sym typeface="Calibri"/>
            </a:endParaRPr>
          </a:p>
          <a:p>
            <a:pPr marL="45720" indent="0">
              <a:spcBef>
                <a:spcPts val="0"/>
              </a:spcBef>
              <a:buClr>
                <a:schemeClr val="dk1"/>
              </a:buClr>
              <a:buSzPts val="960"/>
              <a:buNone/>
            </a:pPr>
            <a:r>
              <a:rPr lang="en-US" sz="2000" b="1" u="sng" dirty="0"/>
              <a:t>Distribution Warehouse Example</a:t>
            </a:r>
          </a:p>
          <a:p>
            <a:pPr marL="45720" indent="0">
              <a:spcBef>
                <a:spcPts val="0"/>
              </a:spcBef>
              <a:buClr>
                <a:schemeClr val="dk1"/>
              </a:buClr>
              <a:buSzPts val="960"/>
              <a:buNone/>
            </a:pPr>
            <a:r>
              <a:rPr lang="en-US" sz="2000" dirty="0">
                <a:latin typeface="Calibri"/>
                <a:ea typeface="Calibri"/>
                <a:cs typeface="Calibri"/>
                <a:sym typeface="Calibri"/>
              </a:rPr>
              <a:t>Min. Required Parking Spaces: 500; EV infrastructure required? Yes (100 + parking spaces) </a:t>
            </a:r>
          </a:p>
          <a:p>
            <a:pPr marL="45720" lvl="0" indent="0" algn="l" rtl="0">
              <a:lnSpc>
                <a:spcPct val="90000"/>
              </a:lnSpc>
              <a:spcBef>
                <a:spcPts val="0"/>
              </a:spcBef>
              <a:spcAft>
                <a:spcPts val="0"/>
              </a:spcAft>
              <a:buClr>
                <a:schemeClr val="dk1"/>
              </a:buClr>
              <a:buSzPts val="960"/>
              <a:buNone/>
            </a:pPr>
            <a:r>
              <a:rPr lang="en-US" sz="2000" dirty="0"/>
              <a:t>EV Capable Spaces 5% x 500 Spaces = 25 spaces</a:t>
            </a:r>
          </a:p>
          <a:p>
            <a:pPr marL="45720" lvl="0" indent="0" algn="l" rtl="0">
              <a:lnSpc>
                <a:spcPct val="90000"/>
              </a:lnSpc>
              <a:spcBef>
                <a:spcPts val="0"/>
              </a:spcBef>
              <a:spcAft>
                <a:spcPts val="0"/>
              </a:spcAft>
              <a:buClr>
                <a:schemeClr val="dk1"/>
              </a:buClr>
              <a:buSzPts val="960"/>
              <a:buNone/>
            </a:pPr>
            <a:r>
              <a:rPr lang="en-US" sz="2000" dirty="0">
                <a:latin typeface="Calibri"/>
                <a:ea typeface="Calibri"/>
                <a:cs typeface="Calibri"/>
                <a:sym typeface="Calibri"/>
              </a:rPr>
              <a:t>EV Installed Spaces 2% x </a:t>
            </a:r>
            <a:r>
              <a:rPr lang="en-US" sz="2000" dirty="0"/>
              <a:t>00 spaces = 10 spaces</a:t>
            </a:r>
          </a:p>
          <a:p>
            <a:pPr marL="45720" indent="0">
              <a:spcBef>
                <a:spcPts val="0"/>
              </a:spcBef>
              <a:buClr>
                <a:schemeClr val="dk1"/>
              </a:buClr>
              <a:buSzPts val="960"/>
              <a:buNone/>
            </a:pPr>
            <a:endParaRPr lang="en-US" sz="2000" dirty="0">
              <a:latin typeface="Calibri"/>
              <a:ea typeface="Calibri"/>
              <a:cs typeface="Calibri"/>
              <a:sym typeface="Calibri"/>
            </a:endParaRPr>
          </a:p>
          <a:p>
            <a:pPr marL="45720" lvl="0" indent="0" algn="l" rtl="0">
              <a:lnSpc>
                <a:spcPct val="90000"/>
              </a:lnSpc>
              <a:spcBef>
                <a:spcPts val="0"/>
              </a:spcBef>
              <a:spcAft>
                <a:spcPts val="0"/>
              </a:spcAft>
              <a:buClr>
                <a:schemeClr val="dk1"/>
              </a:buClr>
              <a:buSzPts val="960"/>
              <a:buNone/>
            </a:pPr>
            <a:endParaRPr sz="2000" b="1" u="sng" dirty="0">
              <a:latin typeface="Calibri"/>
              <a:ea typeface="Calibri"/>
              <a:cs typeface="Calibri"/>
              <a:sym typeface="Calibri"/>
            </a:endParaRPr>
          </a:p>
        </p:txBody>
      </p:sp>
      <p:sp>
        <p:nvSpPr>
          <p:cNvPr id="200" name="Google Shape;200;p2"/>
          <p:cNvSpPr/>
          <p:nvPr/>
        </p:nvSpPr>
        <p:spPr>
          <a:xfrm>
            <a:off x="1" y="723013"/>
            <a:ext cx="4329545" cy="575851"/>
          </a:xfrm>
          <a:prstGeom prst="rect">
            <a:avLst/>
          </a:prstGeom>
          <a:solidFill>
            <a:srgbClr val="003A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900" dirty="0">
                <a:solidFill>
                  <a:schemeClr val="lt1"/>
                </a:solidFill>
                <a:latin typeface="Calibri"/>
                <a:ea typeface="Corbel"/>
                <a:cs typeface="Calibri"/>
                <a:sym typeface="Corbel"/>
              </a:rPr>
              <a:t>CALC EXAMPLES</a:t>
            </a:r>
            <a:endParaRPr lang="en-US" sz="2900" u="none" strike="noStrike" cap="none" dirty="0">
              <a:solidFill>
                <a:schemeClr val="lt1"/>
              </a:solidFill>
              <a:latin typeface="Calibri"/>
              <a:ea typeface="Corbel"/>
              <a:cs typeface="Calibri"/>
            </a:endParaRPr>
          </a:p>
        </p:txBody>
      </p:sp>
    </p:spTree>
    <p:extLst>
      <p:ext uri="{BB962C8B-B14F-4D97-AF65-F5344CB8AC3E}">
        <p14:creationId xmlns:p14="http://schemas.microsoft.com/office/powerpoint/2010/main" val="961362591"/>
      </p:ext>
    </p:extLst>
  </p:cSld>
  <p:clrMapOvr>
    <a:masterClrMapping/>
  </p:clrMapOvr>
</p:sld>
</file>

<file path=ppt/theme/theme1.xml><?xml version="1.0" encoding="utf-8"?>
<a:theme xmlns:a="http://schemas.openxmlformats.org/drawingml/2006/main" name="Basis">
  <a:themeElements>
    <a:clrScheme name="All-In">
      <a:dk1>
        <a:srgbClr val="000000"/>
      </a:dk1>
      <a:lt1>
        <a:srgbClr val="FFFFFF"/>
      </a:lt1>
      <a:dk2>
        <a:srgbClr val="565349"/>
      </a:dk2>
      <a:lt2>
        <a:srgbClr val="DDDDDD"/>
      </a:lt2>
      <a:accent1>
        <a:srgbClr val="0094D8"/>
      </a:accent1>
      <a:accent2>
        <a:srgbClr val="003A4E"/>
      </a:accent2>
      <a:accent3>
        <a:srgbClr val="F6B333"/>
      </a:accent3>
      <a:accent4>
        <a:srgbClr val="82BC00"/>
      </a:accent4>
      <a:accent5>
        <a:srgbClr val="002C3C"/>
      </a:accent5>
      <a:accent6>
        <a:srgbClr val="F48022"/>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1FE855FB30EA47901A0CE143D133DE" ma:contentTypeVersion="12" ma:contentTypeDescription="Create a new document." ma:contentTypeScope="" ma:versionID="e9939e943b452d4e63216e64af0b6e05">
  <xsd:schema xmlns:xsd="http://www.w3.org/2001/XMLSchema" xmlns:xs="http://www.w3.org/2001/XMLSchema" xmlns:p="http://schemas.microsoft.com/office/2006/metadata/properties" xmlns:ns2="a5359860-0eb2-4c70-a9cd-99a355057025" xmlns:ns3="0dba36fe-e5c2-4581-b19e-1af409c47a9b" targetNamespace="http://schemas.microsoft.com/office/2006/metadata/properties" ma:root="true" ma:fieldsID="b69ebd7ec69378bbe7c06860c14c7869" ns2:_="" ns3:_="">
    <xsd:import namespace="a5359860-0eb2-4c70-a9cd-99a355057025"/>
    <xsd:import namespace="0dba36fe-e5c2-4581-b19e-1af409c47a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359860-0eb2-4c70-a9cd-99a3550570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dba36fe-e5c2-4581-b19e-1af409c47a9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BC997C-FDC1-4D63-BED4-10D8BFA520B4}">
  <ds:schemaRefs>
    <ds:schemaRef ds:uri="http://schemas.microsoft.com/sharepoint/v3/contenttype/forms"/>
  </ds:schemaRefs>
</ds:datastoreItem>
</file>

<file path=customXml/itemProps2.xml><?xml version="1.0" encoding="utf-8"?>
<ds:datastoreItem xmlns:ds="http://schemas.openxmlformats.org/officeDocument/2006/customXml" ds:itemID="{AD4B4D18-0438-474C-AC86-BF736EFCD9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359860-0eb2-4c70-a9cd-99a355057025"/>
    <ds:schemaRef ds:uri="0dba36fe-e5c2-4581-b19e-1af409c47a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1D41E9-4226-45DF-8A8C-F623F72ED8D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8408</TotalTime>
  <Words>1245</Words>
  <Application>Microsoft Office PowerPoint</Application>
  <PresentationFormat>Widescreen</PresentationFormat>
  <Paragraphs>201</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Open Sans</vt:lpstr>
      <vt:lpstr>Calibri</vt:lpstr>
      <vt:lpstr>Arial</vt:lpstr>
      <vt:lpstr>Corbel</vt:lpstr>
      <vt:lpstr>Wingdings</vt:lpstr>
      <vt:lpstr>Basis</vt:lpstr>
      <vt:lpstr>PowerPoint Presentation</vt:lpstr>
      <vt:lpstr>PowerPoint Presentation</vt:lpstr>
      <vt:lpstr>PowerPoint Presentation</vt:lpstr>
      <vt:lpstr>MODEL EV CHARGING ORDINANCE COMMENTS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CLARK COUNTY REGIONAL TE STRATEGY</vt:lpstr>
      <vt:lpstr>PowerPoint Presentation</vt:lpstr>
      <vt:lpstr>PowerPoint Presentation</vt:lpstr>
      <vt:lpstr>PowerPoint Presentation</vt:lpstr>
      <vt:lpstr>TEWG NEXT STEPS</vt:lpstr>
      <vt:lpstr>PowerPoint Presentation</vt:lpstr>
      <vt:lpstr>THANK YOU MEMBERS</vt:lpstr>
      <vt:lpstr>PowerPoint Presentation</vt:lpstr>
      <vt:lpstr>Thank you  Questions?  Marci Henson, Clark County, mhenson@clarkcountynv.gov April Bolduc, S Curve Strategies, abolduc@scurvestrategies.com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Talia Fox</dc:creator>
  <cp:lastModifiedBy>Marci Henson</cp:lastModifiedBy>
  <cp:revision>77</cp:revision>
  <dcterms:created xsi:type="dcterms:W3CDTF">2020-12-14T20:26:50Z</dcterms:created>
  <dcterms:modified xsi:type="dcterms:W3CDTF">2022-12-01T17:07:41Z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0x0101007A1FE855FB30EA47901A0CE143D133DE</vt:lpwstr>
  </property>
</Properties>
</file>